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69" r:id="rId4"/>
    <p:sldId id="272" r:id="rId5"/>
    <p:sldId id="257" r:id="rId6"/>
    <p:sldId id="294" r:id="rId7"/>
    <p:sldId id="278" r:id="rId8"/>
    <p:sldId id="271" r:id="rId9"/>
    <p:sldId id="258" r:id="rId10"/>
    <p:sldId id="276" r:id="rId11"/>
    <p:sldId id="273" r:id="rId12"/>
    <p:sldId id="259" r:id="rId13"/>
    <p:sldId id="277" r:id="rId14"/>
    <p:sldId id="260" r:id="rId15"/>
    <p:sldId id="261" r:id="rId16"/>
    <p:sldId id="262" r:id="rId17"/>
    <p:sldId id="263" r:id="rId18"/>
    <p:sldId id="264" r:id="rId19"/>
    <p:sldId id="266" r:id="rId20"/>
    <p:sldId id="265" r:id="rId21"/>
    <p:sldId id="268" r:id="rId22"/>
    <p:sldId id="267" r:id="rId23"/>
    <p:sldId id="280" r:id="rId24"/>
    <p:sldId id="281" r:id="rId25"/>
    <p:sldId id="282" r:id="rId26"/>
    <p:sldId id="283" r:id="rId27"/>
    <p:sldId id="279" r:id="rId28"/>
    <p:sldId id="270" r:id="rId29"/>
    <p:sldId id="288" r:id="rId30"/>
    <p:sldId id="286" r:id="rId31"/>
    <p:sldId id="287" r:id="rId32"/>
    <p:sldId id="289" r:id="rId33"/>
    <p:sldId id="285" r:id="rId34"/>
    <p:sldId id="292" r:id="rId35"/>
    <p:sldId id="291" r:id="rId36"/>
    <p:sldId id="290" r:id="rId37"/>
    <p:sldId id="298" r:id="rId38"/>
    <p:sldId id="293" r:id="rId39"/>
    <p:sldId id="295" r:id="rId40"/>
    <p:sldId id="296" r:id="rId41"/>
    <p:sldId id="297" r:id="rId42"/>
    <p:sldId id="301" r:id="rId43"/>
    <p:sldId id="299" r:id="rId44"/>
    <p:sldId id="302" r:id="rId45"/>
    <p:sldId id="303" r:id="rId46"/>
    <p:sldId id="304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8" autoAdjust="0"/>
    <p:restoredTop sz="94660"/>
  </p:normalViewPr>
  <p:slideViewPr>
    <p:cSldViewPr showGuides="1">
      <p:cViewPr varScale="1">
        <p:scale>
          <a:sx n="120" d="100"/>
          <a:sy n="120" d="100"/>
        </p:scale>
        <p:origin x="2094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3F582-F1BA-DE1A-D34E-563CEEF358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35B239-2FE4-5CEF-55B1-E1C706D89E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4CD5E7-2CDB-42C2-8FC3-2BC393521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537F4-B8ED-4C43-8E36-810FDA57E636}" type="datetimeFigureOut">
              <a:rPr lang="en-US" smtClean="0"/>
              <a:t>6/2/2026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B75B0B-7183-925E-BFF9-A51605450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8E7F20-F322-D73C-1E4F-A1D99EB82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414F5-9334-46DB-82E9-23704296D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108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16668-DD81-87FC-0044-8588DF28D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4191A2-5587-54E8-A945-32B89C84E1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E57E96-8603-D103-4038-8FB331EBE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537F4-B8ED-4C43-8E36-810FDA57E636}" type="datetimeFigureOut">
              <a:rPr lang="en-US" smtClean="0"/>
              <a:t>6/2/2026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CF43-8891-9A5E-AF90-C2A9FD362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9E9E8E-AA9F-361F-68EF-BEB7E99BE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414F5-9334-46DB-82E9-23704296D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329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E90F41-79AF-1011-38CD-589C8D9A98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80CF09-A4C2-E3EE-EE3B-189EB8F62B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BF8893-4C31-9EBB-0179-4B858F277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537F4-B8ED-4C43-8E36-810FDA57E636}" type="datetimeFigureOut">
              <a:rPr lang="en-US" smtClean="0"/>
              <a:t>6/2/2026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39F16A-696C-5D6D-B1A8-7EF20243A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E059FE-DE83-41CE-017B-79F6B48D1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414F5-9334-46DB-82E9-23704296D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064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BFCFF-D7DF-397E-7123-E66210782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576D98-74D3-EDF2-8091-6886A65CF2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ABA61B-7698-958F-F3A4-7A89C2633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537F4-B8ED-4C43-8E36-810FDA57E636}" type="datetimeFigureOut">
              <a:rPr lang="en-US" smtClean="0"/>
              <a:t>6/2/2026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B8AF68-5786-0D79-DA8C-4E11F22FA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D6D71D-2DE2-750A-1751-FF5E25ACF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414F5-9334-46DB-82E9-23704296D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647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F4CD8-BC73-2349-F55D-694A09941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F96CAB-09C5-009B-98E4-4454B6BA17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806A1-F7C4-0AA1-2C51-61FA7E535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537F4-B8ED-4C43-8E36-810FDA57E636}" type="datetimeFigureOut">
              <a:rPr lang="en-US" smtClean="0"/>
              <a:t>6/2/2026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5AC2C-9A53-56C7-92CF-245245E24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B02487-FCE7-4BE9-4F51-27B1CBA2F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414F5-9334-46DB-82E9-23704296D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69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E3BE0-632F-DB06-B787-AF8651FF0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D3C00F-0251-0464-5850-8FA9575B87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772026-6A07-92C5-3D94-C1F6C3C655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6F34C1-0A0B-5EC9-351B-746904B83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537F4-B8ED-4C43-8E36-810FDA57E636}" type="datetimeFigureOut">
              <a:rPr lang="en-US" smtClean="0"/>
              <a:t>6/2/2026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F9076B-7B62-00F8-BBB8-FB8F3BB83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AFBC03-E28B-EFBB-F4D2-FD38C05A2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414F5-9334-46DB-82E9-23704296D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688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4D404-7D68-D144-2645-BDE8513B5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FB29F1-255D-167A-B901-63B779FC93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1B2A21-86B3-09D2-44FC-09D339334A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DB40E3-8B0E-E65F-56F6-D133457D39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C1C4EE-3557-595C-15FC-B00CF07BCF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CC912C2-E884-7F2B-1D02-A60A494FE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537F4-B8ED-4C43-8E36-810FDA57E636}" type="datetimeFigureOut">
              <a:rPr lang="en-US" smtClean="0"/>
              <a:t>6/2/2026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512FC04-F85C-BA40-3087-EE6CBB81D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BE087AA-837F-2B8D-74DF-EAB8AAF31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414F5-9334-46DB-82E9-23704296D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906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F507A8-DD20-F528-6FBF-4DEAD3394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4081F3-3BAA-1E7C-884E-6152A5EE0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537F4-B8ED-4C43-8E36-810FDA57E636}" type="datetimeFigureOut">
              <a:rPr lang="en-US" smtClean="0"/>
              <a:t>6/2/2026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6ED2F0-086A-7D05-E952-E4E733298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E9C57D-E270-A952-13C6-108DC67A2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414F5-9334-46DB-82E9-23704296D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466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6E91037-6C92-BBDE-4A09-7F2456DDE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537F4-B8ED-4C43-8E36-810FDA57E636}" type="datetimeFigureOut">
              <a:rPr lang="en-US" smtClean="0"/>
              <a:t>6/2/2026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EBF4A8-55F9-F9E4-81ED-BA09A5061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DEAD93-87B2-3C00-645B-790E577DA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414F5-9334-46DB-82E9-23704296D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36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32669-04D8-210D-86CE-10C43DAE2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C58445-FE1D-D542-7180-C18B6EB24F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DBB643-ABD0-DD78-4E17-2C08D970AD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ABE43D-2D95-B75D-968F-4EC5E2203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537F4-B8ED-4C43-8E36-810FDA57E636}" type="datetimeFigureOut">
              <a:rPr lang="en-US" smtClean="0"/>
              <a:t>6/2/2026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5BE2DC-1D8A-9E36-7BD1-285DB870C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748173-9430-0261-DDA1-AFB10BB47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414F5-9334-46DB-82E9-23704296D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164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6DF84-4B4C-3214-0294-D5F1ACE94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EA44D92-39EC-DE08-3660-1B60AEA290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5E55BB-7011-F47F-2236-7A5AA10252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1DC8A-68CE-B97D-B11C-8A10FBBD3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537F4-B8ED-4C43-8E36-810FDA57E636}" type="datetimeFigureOut">
              <a:rPr lang="en-US" smtClean="0"/>
              <a:t>6/2/2026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788439-E26D-EC36-863D-9F91DD1BD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5D8096-3480-8015-6B4C-49B5D3322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414F5-9334-46DB-82E9-23704296D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445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6FD613E-F0E9-AF6F-8FE3-CC560245F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96D1F7-63B9-0525-06AB-162949BC5C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E6563B-721D-5E7C-573C-1EAB1FA640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3537F4-B8ED-4C43-8E36-810FDA57E636}" type="datetimeFigureOut">
              <a:rPr lang="en-US" smtClean="0"/>
              <a:t>6/2/2026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D71A42-642E-C91B-B086-D8E2E5F180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878406-BA1B-AB63-E36C-7DBC9925EA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9414F5-9334-46DB-82E9-23704296D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8219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sv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sv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7561F-1100-7AB9-9DCA-84268DFFB1C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800" dirty="0"/>
              <a:t>Toward the application of an emoji language in augmentative and alternative communication (AAC)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74F22E-E1DD-F86D-2837-6A7C9D89061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May 4</a:t>
            </a:r>
            <a:r>
              <a:rPr lang="en-US" baseline="30000" dirty="0"/>
              <a:t>th</a:t>
            </a:r>
            <a:r>
              <a:rPr lang="en-US" dirty="0"/>
              <a:t>, 2026</a:t>
            </a:r>
          </a:p>
        </p:txBody>
      </p:sp>
    </p:spTree>
    <p:extLst>
      <p:ext uri="{BB962C8B-B14F-4D97-AF65-F5344CB8AC3E}">
        <p14:creationId xmlns:p14="http://schemas.microsoft.com/office/powerpoint/2010/main" val="15609263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BF92E-58AF-1B40-D88E-64F10DB69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 board example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2D28C63-F25C-E4DE-1DC6-8EDB1E678A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7150" y="1462092"/>
            <a:ext cx="4457700" cy="454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ECFD982-305A-E885-BAF3-8925E41AF936}"/>
              </a:ext>
            </a:extLst>
          </p:cNvPr>
          <p:cNvSpPr txBox="1"/>
          <p:nvPr/>
        </p:nvSpPr>
        <p:spPr>
          <a:xfrm>
            <a:off x="3115926" y="6492875"/>
            <a:ext cx="90760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/>
              <a:t>Image:</a:t>
            </a:r>
            <a:r>
              <a:rPr lang="en-US" dirty="0"/>
              <a:t> Quadell, CC BY-SA 3.0, https://commons.wikimedia.org/w/index.php?curid=16175928</a:t>
            </a:r>
          </a:p>
        </p:txBody>
      </p:sp>
    </p:spTree>
    <p:extLst>
      <p:ext uri="{BB962C8B-B14F-4D97-AF65-F5344CB8AC3E}">
        <p14:creationId xmlns:p14="http://schemas.microsoft.com/office/powerpoint/2010/main" val="7933063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52E59-5796-7BD4-52B8-FC6FB10AC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PECS example</a:t>
            </a:r>
          </a:p>
        </p:txBody>
      </p:sp>
      <p:pic>
        <p:nvPicPr>
          <p:cNvPr id="1026" name="Picture 2" descr="Untitled">
            <a:extLst>
              <a:ext uri="{FF2B5EF4-FFF2-40B4-BE49-F238E27FC236}">
                <a16:creationId xmlns:a16="http://schemas.microsoft.com/office/drawing/2014/main" id="{2F2568DA-F941-5DC8-F3A6-8D26AFDD62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838" y="2000250"/>
            <a:ext cx="260032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E5F3A9D-59FD-BB4B-66FE-A2A83E00F960}"/>
              </a:ext>
            </a:extLst>
          </p:cNvPr>
          <p:cNvSpPr txBox="1"/>
          <p:nvPr/>
        </p:nvSpPr>
        <p:spPr>
          <a:xfrm>
            <a:off x="6818157" y="6492875"/>
            <a:ext cx="5373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/>
              <a:t>Image:</a:t>
            </a:r>
            <a:r>
              <a:rPr lang="en-US" dirty="0"/>
              <a:t> https://www.integratedtreatmentservices.co.uk</a:t>
            </a:r>
          </a:p>
        </p:txBody>
      </p:sp>
    </p:spTree>
    <p:extLst>
      <p:ext uri="{BB962C8B-B14F-4D97-AF65-F5344CB8AC3E}">
        <p14:creationId xmlns:p14="http://schemas.microsoft.com/office/powerpoint/2010/main" val="38538457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2896D-37BD-7310-61FA-88F910AF0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(high-tech) AAC tools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B1B7BF-009B-9CBD-CEAA-8ACD73E161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Speech-generating devices (SGDs)</a:t>
            </a:r>
          </a:p>
          <a:p>
            <a:pPr lvl="1"/>
            <a:r>
              <a:rPr lang="en-US" dirty="0"/>
              <a:t>Specialized devices or apps that produce speech output.</a:t>
            </a:r>
          </a:p>
          <a:p>
            <a:pPr lvl="1"/>
            <a:r>
              <a:rPr lang="en-US" dirty="0"/>
              <a:t>Examples: Tobii </a:t>
            </a:r>
            <a:r>
              <a:rPr lang="en-US" dirty="0" err="1"/>
              <a:t>Dynavox</a:t>
            </a:r>
            <a:r>
              <a:rPr lang="en-US" dirty="0"/>
              <a:t>, </a:t>
            </a:r>
            <a:r>
              <a:rPr lang="en-US" dirty="0" err="1"/>
              <a:t>Prentke</a:t>
            </a:r>
            <a:r>
              <a:rPr lang="en-US" dirty="0"/>
              <a:t> Romich Company devices, or apps like Proloquo2Go.</a:t>
            </a:r>
          </a:p>
          <a:p>
            <a:r>
              <a:rPr lang="en-US" dirty="0"/>
              <a:t>Tablets and smartphones</a:t>
            </a:r>
          </a:p>
          <a:p>
            <a:pPr lvl="1"/>
            <a:r>
              <a:rPr lang="en-US" dirty="0"/>
              <a:t>Multiple app options such as </a:t>
            </a:r>
            <a:r>
              <a:rPr lang="en-US" dirty="0" err="1"/>
              <a:t>TouchChat</a:t>
            </a:r>
            <a:r>
              <a:rPr lang="en-US" dirty="0"/>
              <a:t>, LAMP Words for Life, or </a:t>
            </a:r>
            <a:r>
              <a:rPr lang="en-US" dirty="0" err="1"/>
              <a:t>Boardmaker</a:t>
            </a:r>
            <a:endParaRPr lang="en-US" dirty="0"/>
          </a:p>
          <a:p>
            <a:pPr lvl="1"/>
            <a:r>
              <a:rPr lang="en-US" dirty="0"/>
              <a:t>Customizable to meet user’s needs</a:t>
            </a:r>
          </a:p>
          <a:p>
            <a:r>
              <a:rPr lang="en-US" dirty="0"/>
              <a:t>Eye-tracking devices</a:t>
            </a:r>
          </a:p>
          <a:p>
            <a:pPr lvl="1"/>
            <a:r>
              <a:rPr lang="en-US" dirty="0"/>
              <a:t>Used for individuals with severe motor impairments</a:t>
            </a:r>
          </a:p>
          <a:p>
            <a:pPr lvl="1"/>
            <a:r>
              <a:rPr lang="en-US" dirty="0"/>
              <a:t>Eye position can select words or symbols via gaze</a:t>
            </a:r>
          </a:p>
        </p:txBody>
      </p:sp>
    </p:spTree>
    <p:extLst>
      <p:ext uri="{BB962C8B-B14F-4D97-AF65-F5344CB8AC3E}">
        <p14:creationId xmlns:p14="http://schemas.microsoft.com/office/powerpoint/2010/main" val="3807239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77BC4-35D3-F29F-9936-6615C0E94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Speech-generating device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6AF51115-B9C4-97C4-50F0-C1644C7348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0448" y="1413253"/>
            <a:ext cx="6831106" cy="4730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8CF4326-9430-6B87-C42C-1FD9C7B7A669}"/>
              </a:ext>
            </a:extLst>
          </p:cNvPr>
          <p:cNvSpPr txBox="1"/>
          <p:nvPr/>
        </p:nvSpPr>
        <p:spPr>
          <a:xfrm>
            <a:off x="3361765" y="6488668"/>
            <a:ext cx="88302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b="1" dirty="0"/>
              <a:t>Image:</a:t>
            </a:r>
            <a:r>
              <a:rPr lang="en-US" dirty="0"/>
              <a:t> Poule, CC BY-SA 3.0, https://commons.wikimedia.org/w/index.php?curid=15787073</a:t>
            </a:r>
          </a:p>
        </p:txBody>
      </p:sp>
    </p:spTree>
    <p:extLst>
      <p:ext uri="{BB962C8B-B14F-4D97-AF65-F5344CB8AC3E}">
        <p14:creationId xmlns:p14="http://schemas.microsoft.com/office/powerpoint/2010/main" val="11808044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9EF7E-5978-E3B3-0262-E3011FFE0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AAC 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0F01F9-47D9-F70F-DA3E-959A5BE481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Visual</a:t>
            </a:r>
          </a:p>
          <a:p>
            <a:pPr lvl="1"/>
            <a:r>
              <a:rPr lang="en-US" dirty="0"/>
              <a:t>Pictures</a:t>
            </a:r>
          </a:p>
          <a:p>
            <a:pPr lvl="2"/>
            <a:r>
              <a:rPr lang="en-US" dirty="0"/>
              <a:t>Simple and intuitive for users with limited literacy or cognitive impairments</a:t>
            </a:r>
          </a:p>
          <a:p>
            <a:pPr lvl="2"/>
            <a:r>
              <a:rPr lang="en-US" dirty="0"/>
              <a:t>Communicate basic concepts, needs, or emotions</a:t>
            </a:r>
          </a:p>
          <a:p>
            <a:pPr lvl="2"/>
            <a:r>
              <a:rPr lang="en-US" dirty="0"/>
              <a:t>Examples: PECS, Mayer-Johnson’s </a:t>
            </a:r>
            <a:r>
              <a:rPr lang="en-US" dirty="0" err="1"/>
              <a:t>Boardmaker</a:t>
            </a:r>
            <a:r>
              <a:rPr lang="en-US" dirty="0"/>
              <a:t> symbols</a:t>
            </a:r>
          </a:p>
          <a:p>
            <a:pPr lvl="1"/>
            <a:r>
              <a:rPr lang="en-US" dirty="0"/>
              <a:t>Symbol-based communication</a:t>
            </a:r>
          </a:p>
          <a:p>
            <a:pPr lvl="2"/>
            <a:r>
              <a:rPr lang="en-US" dirty="0"/>
              <a:t>Often paired with specific devices or software for more complex communication.</a:t>
            </a:r>
          </a:p>
          <a:p>
            <a:pPr lvl="2"/>
            <a:r>
              <a:rPr lang="en-US" dirty="0"/>
              <a:t>Examples: Bliss symbols, </a:t>
            </a:r>
            <a:r>
              <a:rPr lang="en-US" dirty="0" err="1"/>
              <a:t>Minspeak</a:t>
            </a:r>
            <a:endParaRPr lang="en-US" dirty="0"/>
          </a:p>
          <a:p>
            <a:r>
              <a:rPr lang="en-US" dirty="0"/>
              <a:t>Audio</a:t>
            </a:r>
          </a:p>
          <a:p>
            <a:pPr lvl="1"/>
            <a:r>
              <a:rPr lang="en-US" dirty="0"/>
              <a:t>Text-to-Speech (TTS)</a:t>
            </a:r>
          </a:p>
          <a:p>
            <a:pPr lvl="2"/>
            <a:r>
              <a:rPr lang="en-US" dirty="0"/>
              <a:t>Converts typed text (English) into speech</a:t>
            </a:r>
          </a:p>
          <a:p>
            <a:pPr lvl="2"/>
            <a:r>
              <a:rPr lang="en-US" dirty="0"/>
              <a:t>Includes customizable voices, speed, and intonation</a:t>
            </a:r>
          </a:p>
          <a:p>
            <a:pPr lvl="1"/>
            <a:r>
              <a:rPr lang="en-US" dirty="0"/>
              <a:t>Dynamic Speech Generation</a:t>
            </a:r>
          </a:p>
          <a:p>
            <a:pPr lvl="2"/>
            <a:r>
              <a:rPr lang="en-US" dirty="0"/>
              <a:t>Diverse auditory outputs,</a:t>
            </a:r>
          </a:p>
          <a:p>
            <a:pPr lvl="2"/>
            <a:r>
              <a:rPr lang="en-US" dirty="0"/>
              <a:t>User-customized voices or different languages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21349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6FEC6-1A4E-A049-A8B2-8F2DEF81E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Funding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5C1D14-363A-A3A9-DCC2-0EEA28078A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3400" dirty="0"/>
              <a:t>Medicare &amp; Medicaid</a:t>
            </a:r>
          </a:p>
          <a:p>
            <a:pPr lvl="1"/>
            <a:r>
              <a:rPr lang="en-US" sz="2600" dirty="0"/>
              <a:t>Coverage varies by state, often requiring extensive documentation and proof of medical necessity</a:t>
            </a:r>
          </a:p>
          <a:p>
            <a:pPr lvl="1"/>
            <a:r>
              <a:rPr lang="en-US" sz="2600" dirty="0"/>
              <a:t>Strict eligibility criteria (e.g., proof of cognitive function and motor abilities to use devices)</a:t>
            </a:r>
          </a:p>
          <a:p>
            <a:pPr lvl="1"/>
            <a:r>
              <a:rPr lang="en-US" sz="2600" dirty="0"/>
              <a:t>Not all AAC tools are reimbursed (generally, devices with direct speech output are more likely to be funded)</a:t>
            </a:r>
          </a:p>
          <a:p>
            <a:r>
              <a:rPr lang="en-US" sz="3400" dirty="0"/>
              <a:t>Private insurance</a:t>
            </a:r>
          </a:p>
          <a:p>
            <a:pPr lvl="1"/>
            <a:r>
              <a:rPr lang="en-US" sz="2600" dirty="0"/>
              <a:t>Many private insurance plans cover AAC devices, but it often requires an extensive approval process</a:t>
            </a:r>
          </a:p>
          <a:p>
            <a:pPr lvl="1"/>
            <a:r>
              <a:rPr lang="en-US" sz="2600" dirty="0"/>
              <a:t>Some insurers may only cover basic models or specific brands</a:t>
            </a:r>
          </a:p>
          <a:p>
            <a:r>
              <a:rPr lang="en-US" sz="3400" dirty="0"/>
              <a:t>State programs and grants</a:t>
            </a:r>
          </a:p>
          <a:p>
            <a:pPr lvl="1"/>
            <a:r>
              <a:rPr lang="en-US" sz="2600" dirty="0"/>
              <a:t>Some states offer financial assistance or device loans</a:t>
            </a:r>
          </a:p>
          <a:p>
            <a:pPr lvl="1"/>
            <a:r>
              <a:rPr lang="en-US" sz="2600" dirty="0"/>
              <a:t>Nonprofits (e.g., the United Cerebral Palsy Association) may provide funding or advocacy</a:t>
            </a:r>
          </a:p>
          <a:p>
            <a:r>
              <a:rPr lang="en-US" sz="3400" dirty="0"/>
              <a:t>School funding</a:t>
            </a:r>
          </a:p>
          <a:p>
            <a:pPr lvl="1"/>
            <a:r>
              <a:rPr lang="en-US" sz="2600" dirty="0"/>
              <a:t>AAC devices or software as part of an Individualized Education Plan (IEP)</a:t>
            </a:r>
          </a:p>
          <a:p>
            <a:pPr lvl="1"/>
            <a:r>
              <a:rPr lang="en-US" sz="2600" dirty="0"/>
              <a:t>Impact of funding and DOE cuts</a:t>
            </a:r>
          </a:p>
          <a:p>
            <a:pPr lvl="1"/>
            <a:r>
              <a:rPr lang="en-US" sz="2600" dirty="0"/>
              <a:t>Special education: scope of practice?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0951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283F9-FCAB-F21E-7539-C8FC28989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Usability of AAC devices: Conceptual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10FF38-D0D7-ECF6-91F0-3FB8610A19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Complexity</a:t>
            </a:r>
          </a:p>
          <a:p>
            <a:pPr lvl="1"/>
            <a:r>
              <a:rPr lang="en-US" dirty="0"/>
              <a:t>High-tech AAC devices can be overwhelming for both users and caregivers</a:t>
            </a:r>
          </a:p>
          <a:p>
            <a:pPr lvl="1"/>
            <a:r>
              <a:rPr lang="en-US" dirty="0"/>
              <a:t>Some users may struggle with abstract concepts, symbols, or language complexity</a:t>
            </a:r>
          </a:p>
          <a:p>
            <a:r>
              <a:rPr lang="en-US" dirty="0"/>
              <a:t>Customization (making the system one’s own) opportunities in</a:t>
            </a:r>
          </a:p>
          <a:p>
            <a:pPr lvl="1"/>
            <a:r>
              <a:rPr lang="en-US" dirty="0"/>
              <a:t>Symbol sets</a:t>
            </a:r>
          </a:p>
          <a:p>
            <a:pPr lvl="1"/>
            <a:r>
              <a:rPr lang="en-US" dirty="0"/>
              <a:t>Layout</a:t>
            </a:r>
          </a:p>
          <a:p>
            <a:pPr lvl="1"/>
            <a:r>
              <a:rPr lang="en-US" dirty="0"/>
              <a:t>Voice preferences</a:t>
            </a:r>
          </a:p>
          <a:p>
            <a:pPr lvl="1"/>
            <a:r>
              <a:rPr lang="en-US" dirty="0"/>
              <a:t>Language (input and output)</a:t>
            </a:r>
          </a:p>
          <a:p>
            <a:r>
              <a:rPr lang="en-US" dirty="0"/>
              <a:t>Learning curve</a:t>
            </a:r>
          </a:p>
          <a:p>
            <a:pPr lvl="1"/>
            <a:r>
              <a:rPr lang="en-US" dirty="0"/>
              <a:t>Learning how to use AAC systems takes time, and it may require continuous support</a:t>
            </a:r>
          </a:p>
          <a:p>
            <a:pPr lvl="1"/>
            <a:r>
              <a:rPr lang="en-US" dirty="0"/>
              <a:t>Training requirements for both the user and family members/caregivers</a:t>
            </a:r>
          </a:p>
        </p:txBody>
      </p:sp>
    </p:spTree>
    <p:extLst>
      <p:ext uri="{BB962C8B-B14F-4D97-AF65-F5344CB8AC3E}">
        <p14:creationId xmlns:p14="http://schemas.microsoft.com/office/powerpoint/2010/main" val="25852946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35904-87F7-4204-75A3-5DC793687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Usability of AAC devices: Physical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7F46DE-1DC3-502E-B7D6-3B7F227786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 individuals face challenges in physically interacting with devices, such as difficulty with touch screens, eye-tracking limitations, or limited hand control</a:t>
            </a:r>
          </a:p>
          <a:p>
            <a:r>
              <a:rPr lang="en-US" dirty="0"/>
              <a:t>Accessibility of the device (e.g., position, interface size, durability) often affects usage and effectiveness</a:t>
            </a:r>
          </a:p>
          <a:p>
            <a:r>
              <a:rPr lang="en-US" dirty="0"/>
              <a:t>Devices require regular updates and maintenance, especially for high-tech models</a:t>
            </a:r>
          </a:p>
          <a:p>
            <a:r>
              <a:rPr lang="en-US" dirty="0"/>
              <a:t>Many high-tech AAC devices have short battery lives, creating dependency on constant recharging</a:t>
            </a:r>
          </a:p>
        </p:txBody>
      </p:sp>
    </p:spTree>
    <p:extLst>
      <p:ext uri="{BB962C8B-B14F-4D97-AF65-F5344CB8AC3E}">
        <p14:creationId xmlns:p14="http://schemas.microsoft.com/office/powerpoint/2010/main" val="19566018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DC4AC-ECDA-D30B-FCEB-14709B569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Trends in AAC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79B741-EE2A-80CE-8A66-0C5EDE3A3A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Smart tech and AI</a:t>
            </a:r>
          </a:p>
          <a:p>
            <a:pPr lvl="1"/>
            <a:r>
              <a:rPr lang="en-US" dirty="0"/>
              <a:t>Integration with smart home devices (e.g., voice-controlled systems like Alexa or Google Assistant)</a:t>
            </a:r>
          </a:p>
          <a:p>
            <a:pPr lvl="1"/>
            <a:r>
              <a:rPr lang="en-US" dirty="0"/>
              <a:t>More personalized, context-aware features using artificial intelligence</a:t>
            </a:r>
          </a:p>
          <a:p>
            <a:r>
              <a:rPr lang="en-US" dirty="0"/>
              <a:t>Expanded interfaces</a:t>
            </a:r>
          </a:p>
          <a:p>
            <a:pPr lvl="1"/>
            <a:r>
              <a:rPr lang="en-US" dirty="0"/>
              <a:t>Eye-tracking and brain-computer interfaces (BCI) provide new opportunities for those with severe physical limitations</a:t>
            </a:r>
          </a:p>
          <a:p>
            <a:pPr lvl="1"/>
            <a:r>
              <a:rPr lang="en-US" dirty="0"/>
              <a:t>User-driven design facilitates “ownership” of a customized, intuitive, and flexible system that reflects its user</a:t>
            </a:r>
          </a:p>
        </p:txBody>
      </p:sp>
    </p:spTree>
    <p:extLst>
      <p:ext uri="{BB962C8B-B14F-4D97-AF65-F5344CB8AC3E}">
        <p14:creationId xmlns:p14="http://schemas.microsoft.com/office/powerpoint/2010/main" val="15904402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53F19-51DD-4A0C-853C-1235B54D1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Audio communication advantages</a:t>
            </a:r>
            <a:br>
              <a:rPr lang="en-US" dirty="0"/>
            </a:br>
            <a:r>
              <a:rPr lang="en-US" dirty="0"/>
              <a:t>(“availability” over alternative or absent)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3DFA86-FDB3-9394-4D8D-D083895500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Natural</a:t>
            </a:r>
          </a:p>
          <a:p>
            <a:pPr lvl="1"/>
            <a:r>
              <a:rPr lang="en-US" dirty="0"/>
              <a:t>Audio systems allow the user to communicate with a human-like voice, which can make conversations more fluid and “natural” compared to pointing at pictures or symbols</a:t>
            </a:r>
          </a:p>
          <a:p>
            <a:pPr lvl="1"/>
            <a:r>
              <a:rPr lang="en-US" dirty="0"/>
              <a:t>Many speech synthesis systems allow users to adjust pitch, tone, and speed, providing more emotional expressiveness than static graphic systems</a:t>
            </a:r>
          </a:p>
          <a:p>
            <a:r>
              <a:rPr lang="en-US" dirty="0"/>
              <a:t>Fast</a:t>
            </a:r>
          </a:p>
          <a:p>
            <a:pPr lvl="1"/>
            <a:r>
              <a:rPr lang="en-US" dirty="0"/>
              <a:t>Audio synthesis allows for faster communication, as it can be spoken out loud, while graphical or symbol systems may take longer for the user to navigate and select an option</a:t>
            </a:r>
          </a:p>
          <a:p>
            <a:pPr lvl="1"/>
            <a:r>
              <a:rPr lang="en-US" dirty="0"/>
              <a:t>Audio allows users to communicate more complex thoughts or detailed narratives, which may be challenging with pictures or symbols alone</a:t>
            </a:r>
          </a:p>
          <a:p>
            <a:r>
              <a:rPr lang="en-US" dirty="0"/>
              <a:t>Social integration</a:t>
            </a:r>
          </a:p>
          <a:p>
            <a:pPr lvl="1"/>
            <a:r>
              <a:rPr lang="en-US" dirty="0"/>
              <a:t>People using audio synthesis can participate in verbal conversations with others</a:t>
            </a:r>
          </a:p>
          <a:p>
            <a:pPr lvl="1"/>
            <a:r>
              <a:rPr lang="en-US" dirty="0"/>
              <a:t>This promotes inclusion and normalizes communication, which might not be the case with graphical systems, especially in public settings where others may be unfamiliar with AAC</a:t>
            </a:r>
          </a:p>
        </p:txBody>
      </p:sp>
    </p:spTree>
    <p:extLst>
      <p:ext uri="{BB962C8B-B14F-4D97-AF65-F5344CB8AC3E}">
        <p14:creationId xmlns:p14="http://schemas.microsoft.com/office/powerpoint/2010/main" val="1549482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94541-B771-2B6B-1CB1-3F85F3C46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Disclaimers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B04F90-CD96-5174-C16F-7D1BBC6707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Any products and systems mentioned in this presentation are provided for educational and illustrative purposes only.</a:t>
            </a:r>
          </a:p>
          <a:p>
            <a:r>
              <a:rPr lang="en-US" dirty="0"/>
              <a:t>Mention of any specific product, manufacturer, or service does not constitute an endorsement or recommendation by the presenter or their organization. Other comparable products or systems may be available.</a:t>
            </a:r>
          </a:p>
          <a:p>
            <a:r>
              <a:rPr lang="en-US" dirty="0"/>
              <a:t>The presenters have no financial interest in any product mentioned in this presentation.</a:t>
            </a:r>
          </a:p>
          <a:p>
            <a:r>
              <a:rPr lang="en-US" dirty="0"/>
              <a:t>Any specific symbols or graphics used in this presentation are illustrative.</a:t>
            </a:r>
          </a:p>
        </p:txBody>
      </p:sp>
    </p:spTree>
    <p:extLst>
      <p:ext uri="{BB962C8B-B14F-4D97-AF65-F5344CB8AC3E}">
        <p14:creationId xmlns:p14="http://schemas.microsoft.com/office/powerpoint/2010/main" val="123234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A7102-9E51-15AE-533F-F83C8DC9A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Graphical communication advantages</a:t>
            </a:r>
            <a:br>
              <a:rPr lang="en-US" dirty="0"/>
            </a:br>
            <a:r>
              <a:rPr lang="en-US" dirty="0"/>
              <a:t>(pictorial / visual)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3CAB12-1A48-370D-3D0C-AC1FAD6725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Universality</a:t>
            </a:r>
          </a:p>
          <a:p>
            <a:pPr lvl="1"/>
            <a:r>
              <a:rPr lang="en-US" dirty="0"/>
              <a:t>Symbols and pictures are universally understood and cross the language barrier, even by users with limited literacy or cognitive skills</a:t>
            </a:r>
          </a:p>
          <a:p>
            <a:pPr lvl="1"/>
            <a:r>
              <a:rPr lang="en-US" dirty="0"/>
              <a:t>Graphic systems are often easier to learn for individuals with cognitive or developmental disabilities </a:t>
            </a:r>
          </a:p>
          <a:p>
            <a:pPr lvl="1"/>
            <a:r>
              <a:rPr lang="en-US" dirty="0"/>
              <a:t>Symbol-based systems require less reliance on reading or writing, which is beneficial for individuals with limited language skills</a:t>
            </a:r>
          </a:p>
          <a:p>
            <a:r>
              <a:rPr lang="en-US" dirty="0"/>
              <a:t>Flexibility</a:t>
            </a:r>
          </a:p>
          <a:p>
            <a:pPr lvl="1"/>
            <a:r>
              <a:rPr lang="en-US" dirty="0"/>
              <a:t>Symbols and images can be tailored to the user’s needs (familiar images, entities, and concepts)</a:t>
            </a:r>
          </a:p>
          <a:p>
            <a:pPr lvl="1"/>
            <a:r>
              <a:rPr lang="en-US" dirty="0"/>
              <a:t>Virtual board layouts can be modified to facilitate communication (groupings, folders, visual layout)</a:t>
            </a:r>
          </a:p>
          <a:p>
            <a:r>
              <a:rPr lang="en-US" dirty="0"/>
              <a:t>Discreetness</a:t>
            </a:r>
          </a:p>
          <a:p>
            <a:pPr lvl="1"/>
            <a:r>
              <a:rPr lang="en-US" dirty="0"/>
              <a:t>Silent communication with caregivers</a:t>
            </a:r>
          </a:p>
          <a:p>
            <a:pPr lvl="1"/>
            <a:r>
              <a:rPr lang="en-US" dirty="0"/>
              <a:t>Avoid stigmatization or drawing attention due to synthetic voice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863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00A85-4AB1-C745-3B2F-03A09A272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Developing a graphical syntax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FE33C9-B2BA-9F8C-FA98-C9335FB1A5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Part 2</a:t>
            </a:r>
          </a:p>
        </p:txBody>
      </p:sp>
    </p:spTree>
    <p:extLst>
      <p:ext uri="{BB962C8B-B14F-4D97-AF65-F5344CB8AC3E}">
        <p14:creationId xmlns:p14="http://schemas.microsoft.com/office/powerpoint/2010/main" val="9808630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3D138-2033-F3B0-258E-90CD676CB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Emoji – basics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77BAF4-CB6E-FFDA-25C9-0EA061D01B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Pictograms / logograms used in digital text</a:t>
            </a:r>
          </a:p>
          <a:p>
            <a:r>
              <a:rPr lang="en-US" dirty="0"/>
              <a:t>Origin</a:t>
            </a:r>
          </a:p>
          <a:p>
            <a:pPr lvl="1"/>
            <a:r>
              <a:rPr lang="en-US" dirty="0"/>
              <a:t>Japanese </a:t>
            </a:r>
            <a:r>
              <a:rPr lang="en-US" i="1" dirty="0"/>
              <a:t>e</a:t>
            </a:r>
            <a:r>
              <a:rPr lang="en-US" dirty="0"/>
              <a:t> (絵 “picture”) + </a:t>
            </a:r>
            <a:r>
              <a:rPr lang="en-US" i="1" dirty="0" err="1"/>
              <a:t>moji</a:t>
            </a:r>
            <a:r>
              <a:rPr lang="en-US" dirty="0"/>
              <a:t> (</a:t>
            </a:r>
            <a:r>
              <a:rPr lang="en-US" dirty="0" err="1"/>
              <a:t>文字</a:t>
            </a:r>
            <a:r>
              <a:rPr lang="en-US" dirty="0"/>
              <a:t> “character”)</a:t>
            </a:r>
          </a:p>
          <a:p>
            <a:pPr lvl="1"/>
            <a:r>
              <a:rPr lang="en-US" dirty="0"/>
              <a:t>Coincidentally related to English words “emotion” and “emoticon”, such as :)</a:t>
            </a:r>
          </a:p>
          <a:p>
            <a:r>
              <a:rPr lang="en-US" dirty="0"/>
              <a:t>Frequently used in modern digital communication to convey:</a:t>
            </a:r>
          </a:p>
          <a:p>
            <a:pPr lvl="1"/>
            <a:r>
              <a:rPr lang="en-US" dirty="0"/>
              <a:t>Gestalt concepts</a:t>
            </a:r>
          </a:p>
          <a:p>
            <a:pPr lvl="1"/>
            <a:r>
              <a:rPr lang="en-US" dirty="0"/>
              <a:t>Emotional tone (original intent)</a:t>
            </a:r>
          </a:p>
          <a:p>
            <a:pPr lvl="2"/>
            <a:r>
              <a:rPr lang="en-US" dirty="0"/>
              <a:t>Replaces spoken prosody; Greek </a:t>
            </a:r>
            <a:r>
              <a:rPr lang="en-US" i="1" dirty="0" err="1"/>
              <a:t>prosodia</a:t>
            </a:r>
            <a:r>
              <a:rPr lang="en-US" i="1" dirty="0"/>
              <a:t> (</a:t>
            </a:r>
            <a:r>
              <a:rPr lang="el-GR" i="1" dirty="0"/>
              <a:t>προσῳδία</a:t>
            </a:r>
            <a:r>
              <a:rPr lang="en-US" i="1" dirty="0"/>
              <a:t>) </a:t>
            </a:r>
            <a:r>
              <a:rPr lang="en-US" dirty="0"/>
              <a:t>, the “music” of speech and language (Boutsen, 2003)</a:t>
            </a:r>
          </a:p>
          <a:p>
            <a:pPr lvl="1"/>
            <a:r>
              <a:rPr lang="en-US" dirty="0"/>
              <a:t>Shades of meaning (useful in neurodiverse communities)</a:t>
            </a:r>
          </a:p>
          <a:p>
            <a:pPr lvl="1"/>
            <a:r>
              <a:rPr lang="en-US" dirty="0"/>
              <a:t>Culture-specific concepts</a:t>
            </a:r>
          </a:p>
        </p:txBody>
      </p:sp>
    </p:spTree>
    <p:extLst>
      <p:ext uri="{BB962C8B-B14F-4D97-AF65-F5344CB8AC3E}">
        <p14:creationId xmlns:p14="http://schemas.microsoft.com/office/powerpoint/2010/main" val="12474253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C4D07-A1D0-5029-E9BB-0DA289ACF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___grams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EBA1EB-AE0C-F946-7FBB-EF9E23DAEF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Pictogram</a:t>
            </a:r>
          </a:p>
          <a:p>
            <a:pPr lvl="1"/>
            <a:r>
              <a:rPr lang="en-US" dirty="0"/>
              <a:t>Conveys meaning through resemblance to a physical referent</a:t>
            </a:r>
          </a:p>
          <a:p>
            <a:pPr lvl="1"/>
            <a:r>
              <a:rPr lang="en-US" dirty="0"/>
              <a:t>Examples: Hazard pictograms, computer icons</a:t>
            </a:r>
          </a:p>
          <a:p>
            <a:r>
              <a:rPr lang="en-US" dirty="0"/>
              <a:t>Logogram</a:t>
            </a:r>
          </a:p>
          <a:p>
            <a:pPr lvl="1"/>
            <a:r>
              <a:rPr lang="en-US" dirty="0"/>
              <a:t>Represents a semantic component of a language</a:t>
            </a:r>
          </a:p>
          <a:p>
            <a:pPr lvl="2"/>
            <a:r>
              <a:rPr lang="en-US" dirty="0"/>
              <a:t>Morpheme</a:t>
            </a:r>
          </a:p>
          <a:p>
            <a:pPr lvl="2"/>
            <a:r>
              <a:rPr lang="en-US" dirty="0"/>
              <a:t>Word</a:t>
            </a:r>
          </a:p>
          <a:p>
            <a:pPr lvl="1"/>
            <a:r>
              <a:rPr lang="en-US" dirty="0"/>
              <a:t>Examples: Chinese characters, Egyptian hieroglyphs</a:t>
            </a:r>
          </a:p>
          <a:p>
            <a:r>
              <a:rPr lang="en-US" dirty="0"/>
              <a:t>Ideogram</a:t>
            </a:r>
          </a:p>
          <a:p>
            <a:pPr lvl="1"/>
            <a:r>
              <a:rPr lang="en-US" dirty="0"/>
              <a:t>Represents a specific concept or idea, but not a specific word</a:t>
            </a:r>
          </a:p>
          <a:p>
            <a:pPr lvl="1"/>
            <a:r>
              <a:rPr lang="en-US" dirty="0"/>
              <a:t>Examples: Numerals, mathematical symbols, typographical symbols</a:t>
            </a:r>
          </a:p>
          <a:p>
            <a:r>
              <a:rPr lang="en-US" dirty="0"/>
              <a:t>There are many edge cases and intersections</a:t>
            </a:r>
          </a:p>
        </p:txBody>
      </p:sp>
    </p:spTree>
    <p:extLst>
      <p:ext uri="{BB962C8B-B14F-4D97-AF65-F5344CB8AC3E}">
        <p14:creationId xmlns:p14="http://schemas.microsoft.com/office/powerpoint/2010/main" val="14589606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774B7-AEEA-2DA1-5AC7-15DF288E1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Pictograms: US National Park Service</a:t>
            </a:r>
          </a:p>
        </p:txBody>
      </p:sp>
      <p:pic>
        <p:nvPicPr>
          <p:cNvPr id="5122" name="Picture 2" descr="undefined">
            <a:extLst>
              <a:ext uri="{FF2B5EF4-FFF2-40B4-BE49-F238E27FC236}">
                <a16:creationId xmlns:a16="http://schemas.microsoft.com/office/drawing/2014/main" id="{42A63364-B8AA-0A15-C086-24F20B95FC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2230" y="1658470"/>
            <a:ext cx="4307541" cy="4307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2E8560A-2D4C-2664-98C7-3BF0E1B8320B}"/>
              </a:ext>
            </a:extLst>
          </p:cNvPr>
          <p:cNvSpPr txBox="1"/>
          <p:nvPr/>
        </p:nvSpPr>
        <p:spPr>
          <a:xfrm>
            <a:off x="0" y="6488668"/>
            <a:ext cx="1219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b="1" dirty="0"/>
              <a:t>Image:</a:t>
            </a:r>
            <a:r>
              <a:rPr lang="en-US" dirty="0"/>
              <a:t> http://www.nps.gov/hfc/carto/map-symbols.htm</a:t>
            </a:r>
          </a:p>
        </p:txBody>
      </p:sp>
    </p:spTree>
    <p:extLst>
      <p:ext uri="{BB962C8B-B14F-4D97-AF65-F5344CB8AC3E}">
        <p14:creationId xmlns:p14="http://schemas.microsoft.com/office/powerpoint/2010/main" val="30935803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7B361-684C-2F59-15D5-9EA4B1F89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Logograms: Hieroglyphs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9D3D1005-EF28-9AB2-78E5-F757AF0F33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2935" y="1559441"/>
            <a:ext cx="6166131" cy="4626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256380A-EF51-2EB5-DD73-361EB17F1E87}"/>
              </a:ext>
            </a:extLst>
          </p:cNvPr>
          <p:cNvSpPr txBox="1"/>
          <p:nvPr/>
        </p:nvSpPr>
        <p:spPr>
          <a:xfrm>
            <a:off x="3594847" y="6492875"/>
            <a:ext cx="85971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b="1" dirty="0"/>
              <a:t>Image:</a:t>
            </a:r>
            <a:r>
              <a:rPr lang="en-US" dirty="0"/>
              <a:t> Clio20, CC BY-SA 3.0, https://commons.wikimedia.org/w/index.php?curid=592581</a:t>
            </a:r>
          </a:p>
        </p:txBody>
      </p:sp>
    </p:spTree>
    <p:extLst>
      <p:ext uri="{BB962C8B-B14F-4D97-AF65-F5344CB8AC3E}">
        <p14:creationId xmlns:p14="http://schemas.microsoft.com/office/powerpoint/2010/main" val="7553594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D4483-7533-D0A6-35C9-DD1312DA3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Ideograms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995E20B-49EB-ED63-E492-59AF331B8502}"/>
              </a:ext>
            </a:extLst>
          </p:cNvPr>
          <p:cNvSpPr/>
          <p:nvPr/>
        </p:nvSpPr>
        <p:spPr>
          <a:xfrm>
            <a:off x="2895600" y="3875250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/>
              <a:t>§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D013573-517F-F493-06BC-82E7812692B7}"/>
              </a:ext>
            </a:extLst>
          </p:cNvPr>
          <p:cNvSpPr/>
          <p:nvPr/>
        </p:nvSpPr>
        <p:spPr>
          <a:xfrm>
            <a:off x="2900082" y="2057400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/>
              <a:t>€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4A6E79B-187E-AF7E-1FE7-0B4472B953B5}"/>
              </a:ext>
            </a:extLst>
          </p:cNvPr>
          <p:cNvSpPr/>
          <p:nvPr/>
        </p:nvSpPr>
        <p:spPr>
          <a:xfrm>
            <a:off x="4724400" y="2069854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/>
              <a:t>©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49C9576-00B8-D4AB-9EE8-3B0C7A32B9A7}"/>
              </a:ext>
            </a:extLst>
          </p:cNvPr>
          <p:cNvSpPr/>
          <p:nvPr/>
        </p:nvSpPr>
        <p:spPr>
          <a:xfrm>
            <a:off x="8382000" y="2057400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/>
              <a:t>×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7ED64E-E35F-7524-466E-A47DF3286E14}"/>
              </a:ext>
            </a:extLst>
          </p:cNvPr>
          <p:cNvSpPr/>
          <p:nvPr/>
        </p:nvSpPr>
        <p:spPr>
          <a:xfrm>
            <a:off x="9296400" y="2057400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/>
              <a:t>÷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13DA28D-41EF-902A-19BB-4367DA59D433}"/>
              </a:ext>
            </a:extLst>
          </p:cNvPr>
          <p:cNvSpPr/>
          <p:nvPr/>
        </p:nvSpPr>
        <p:spPr>
          <a:xfrm>
            <a:off x="6553200" y="2062875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/>
              <a:t>+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423C661-B117-96BB-3429-DB54FD5537B9}"/>
              </a:ext>
            </a:extLst>
          </p:cNvPr>
          <p:cNvSpPr/>
          <p:nvPr/>
        </p:nvSpPr>
        <p:spPr>
          <a:xfrm>
            <a:off x="7467600" y="2062875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/>
              <a:t>-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ABF5F8D-CC4F-7B08-1BBD-FEBEF2B45946}"/>
              </a:ext>
            </a:extLst>
          </p:cNvPr>
          <p:cNvSpPr/>
          <p:nvPr/>
        </p:nvSpPr>
        <p:spPr>
          <a:xfrm>
            <a:off x="4724400" y="3880725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/>
              <a:t>&amp;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AABE04F-784F-8C4B-AEE5-1CCDFEF665BE}"/>
              </a:ext>
            </a:extLst>
          </p:cNvPr>
          <p:cNvSpPr/>
          <p:nvPr/>
        </p:nvSpPr>
        <p:spPr>
          <a:xfrm>
            <a:off x="6553202" y="3871760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/>
              <a:t>1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9A5B767-E1E5-0DB6-FE99-17A8103682F7}"/>
              </a:ext>
            </a:extLst>
          </p:cNvPr>
          <p:cNvSpPr/>
          <p:nvPr/>
        </p:nvSpPr>
        <p:spPr>
          <a:xfrm>
            <a:off x="7467602" y="3872753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/>
              <a:t>2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6A9485B-9F58-0484-415C-345E0F4E4361}"/>
              </a:ext>
            </a:extLst>
          </p:cNvPr>
          <p:cNvSpPr/>
          <p:nvPr/>
        </p:nvSpPr>
        <p:spPr>
          <a:xfrm>
            <a:off x="8382000" y="3886200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1549806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A2585-A312-B885-21FE-3D6AC84CC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Emoji – further details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08B63D-0562-3CAA-5963-7D7DF2CBBC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not constitute a formal language in and of themselves</a:t>
            </a:r>
          </a:p>
          <a:p>
            <a:pPr lvl="1"/>
            <a:r>
              <a:rPr lang="en-US" dirty="0"/>
              <a:t>Limited compounding / modifying</a:t>
            </a:r>
          </a:p>
          <a:p>
            <a:pPr lvl="1"/>
            <a:r>
              <a:rPr lang="en-US" dirty="0"/>
              <a:t>No phrase structure or embedding</a:t>
            </a:r>
          </a:p>
          <a:p>
            <a:pPr lvl="1"/>
            <a:r>
              <a:rPr lang="en-US" dirty="0"/>
              <a:t>One-shot “utterances”</a:t>
            </a:r>
          </a:p>
          <a:p>
            <a:pPr lvl="1"/>
            <a:r>
              <a:rPr lang="en-US" dirty="0"/>
              <a:t>Ad-hoc rules, if any</a:t>
            </a:r>
          </a:p>
          <a:p>
            <a:r>
              <a:rPr lang="en-US" dirty="0"/>
              <a:t>Technical and licensing questions for images</a:t>
            </a:r>
          </a:p>
          <a:p>
            <a:pPr lvl="1"/>
            <a:r>
              <a:rPr lang="en-US" dirty="0"/>
              <a:t>What constitutes “proprietary” vs. “open source”?</a:t>
            </a:r>
          </a:p>
          <a:p>
            <a:pPr lvl="2"/>
            <a:r>
              <a:rPr lang="en-US" dirty="0"/>
              <a:t>Compare to PCS® by Tobii </a:t>
            </a:r>
            <a:r>
              <a:rPr lang="en-US" dirty="0" err="1"/>
              <a:t>Dynavox</a:t>
            </a:r>
            <a:endParaRPr lang="en-US" dirty="0"/>
          </a:p>
          <a:p>
            <a:pPr lvl="1"/>
            <a:r>
              <a:rPr lang="en-US" dirty="0"/>
              <a:t>Effect of font choice (contrast / colors)</a:t>
            </a:r>
          </a:p>
          <a:p>
            <a:pPr lvl="1"/>
            <a:r>
              <a:rPr lang="en-US" dirty="0"/>
              <a:t>Vector vs. raster images (low vision)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7832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EA387-D56A-54A2-BF24-90FAA1115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properties of language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5C512E-DF26-08EB-8528-F4B24E6479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Abstraction / arbitrariness</a:t>
            </a:r>
          </a:p>
          <a:p>
            <a:pPr lvl="1"/>
            <a:r>
              <a:rPr lang="en-US" dirty="0"/>
              <a:t>There is no inherent reason that a dog (referent in the real world) should be represented by the specific sequence of sounds / letters “DOG”</a:t>
            </a:r>
          </a:p>
          <a:p>
            <a:r>
              <a:rPr lang="en-US" dirty="0"/>
              <a:t>Displacement</a:t>
            </a:r>
          </a:p>
          <a:p>
            <a:pPr lvl="1"/>
            <a:r>
              <a:rPr lang="en-US" dirty="0"/>
              <a:t>Can talk about past, future, negation, hypotheticals</a:t>
            </a:r>
          </a:p>
          <a:p>
            <a:pPr lvl="1"/>
            <a:r>
              <a:rPr lang="en-US" dirty="0"/>
              <a:t>Could, should, would, if/then, what if?</a:t>
            </a:r>
          </a:p>
          <a:p>
            <a:r>
              <a:rPr lang="en-US" dirty="0"/>
              <a:t>Productivity</a:t>
            </a:r>
          </a:p>
          <a:p>
            <a:pPr lvl="1"/>
            <a:r>
              <a:rPr lang="en-US" dirty="0"/>
              <a:t>“Infinite use of finite means” (von Humboldt, Chomsky)</a:t>
            </a:r>
          </a:p>
          <a:p>
            <a:pPr lvl="1"/>
            <a:r>
              <a:rPr lang="en-US" dirty="0"/>
              <a:t>Can combine a finite set of elements into potentially infinite novel sentences</a:t>
            </a:r>
          </a:p>
          <a:p>
            <a:r>
              <a:rPr lang="en-US" dirty="0"/>
              <a:t>Embedding</a:t>
            </a:r>
          </a:p>
          <a:p>
            <a:pPr lvl="1"/>
            <a:r>
              <a:rPr lang="en-US" dirty="0"/>
              <a:t>Nest phrases within other phrases</a:t>
            </a:r>
          </a:p>
          <a:p>
            <a:pPr lvl="1"/>
            <a:r>
              <a:rPr lang="en-US" dirty="0"/>
              <a:t>Relative clauses &amp; modifiers</a:t>
            </a:r>
          </a:p>
        </p:txBody>
      </p:sp>
    </p:spTree>
    <p:extLst>
      <p:ext uri="{BB962C8B-B14F-4D97-AF65-F5344CB8AC3E}">
        <p14:creationId xmlns:p14="http://schemas.microsoft.com/office/powerpoint/2010/main" val="29784888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04747-3F93-82B9-33CC-08A821CA1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develop a “graphical language”?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3C9553-99B2-EF91-4BB3-C5F0494BF2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Given</a:t>
            </a:r>
          </a:p>
          <a:p>
            <a:pPr lvl="1"/>
            <a:r>
              <a:rPr lang="en-US" dirty="0"/>
              <a:t>Lots of “noun”-like objects (emoji, images)</a:t>
            </a:r>
          </a:p>
          <a:p>
            <a:pPr lvl="1"/>
            <a:r>
              <a:rPr lang="en-US" dirty="0"/>
              <a:t>Linear layout ability (composing text)</a:t>
            </a:r>
          </a:p>
          <a:p>
            <a:pPr lvl="1"/>
            <a:r>
              <a:rPr lang="en-US" dirty="0"/>
              <a:t>Spacing &amp; punctuation (separate propositions or constituents)</a:t>
            </a:r>
          </a:p>
          <a:p>
            <a:r>
              <a:rPr lang="en-US" dirty="0"/>
              <a:t>Goal</a:t>
            </a:r>
          </a:p>
          <a:p>
            <a:pPr lvl="1"/>
            <a:r>
              <a:rPr lang="en-US" dirty="0"/>
              <a:t>Something beyond “English with pictures”</a:t>
            </a:r>
          </a:p>
          <a:p>
            <a:pPr lvl="1"/>
            <a:r>
              <a:rPr lang="en-US" dirty="0"/>
              <a:t>Avoid English-specific complexities (irregular verbs, conjugations, agreement, etc.)</a:t>
            </a:r>
          </a:p>
          <a:p>
            <a:pPr lvl="1"/>
            <a:r>
              <a:rPr lang="en-US" dirty="0"/>
              <a:t>Put as much content into the symbols, and minimize “baked-in” rules to learn</a:t>
            </a:r>
          </a:p>
          <a:p>
            <a:r>
              <a:rPr lang="en-US" dirty="0"/>
              <a:t>Need</a:t>
            </a:r>
          </a:p>
          <a:p>
            <a:pPr lvl="1"/>
            <a:r>
              <a:rPr lang="en-US" dirty="0"/>
              <a:t>Linkage rule(s), possibly requiring a small number of specific symbols</a:t>
            </a:r>
          </a:p>
          <a:p>
            <a:pPr lvl="1"/>
            <a:r>
              <a:rPr lang="en-US" dirty="0"/>
              <a:t>Ordering rules</a:t>
            </a:r>
          </a:p>
          <a:p>
            <a:pPr lvl="1"/>
            <a:r>
              <a:rPr lang="en-US" dirty="0"/>
              <a:t>Interpretation</a:t>
            </a:r>
          </a:p>
        </p:txBody>
      </p:sp>
    </p:spTree>
    <p:extLst>
      <p:ext uri="{BB962C8B-B14F-4D97-AF65-F5344CB8AC3E}">
        <p14:creationId xmlns:p14="http://schemas.microsoft.com/office/powerpoint/2010/main" val="3576042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5CBA1-8D0C-FEE2-20A8-7E3E411AE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AAC and its clinical implications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599EF3-4CDD-AB1A-9EC6-688A618DEB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Part 1</a:t>
            </a:r>
          </a:p>
        </p:txBody>
      </p:sp>
    </p:spTree>
    <p:extLst>
      <p:ext uri="{BB962C8B-B14F-4D97-AF65-F5344CB8AC3E}">
        <p14:creationId xmlns:p14="http://schemas.microsoft.com/office/powerpoint/2010/main" val="18553051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83FBE-BAD9-695D-2485-F242F7B65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Advantages of nouns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157E4E-3B49-C44D-BD3A-8257773C86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commonly borrowed lexical category</a:t>
            </a:r>
          </a:p>
          <a:p>
            <a:r>
              <a:rPr lang="en-US" dirty="0"/>
              <a:t>More “concrete”</a:t>
            </a:r>
          </a:p>
          <a:p>
            <a:r>
              <a:rPr lang="en-US" dirty="0"/>
              <a:t>More readily acquired</a:t>
            </a:r>
          </a:p>
          <a:p>
            <a:r>
              <a:rPr lang="en-US" dirty="0"/>
              <a:t>Can convey actions and states with appropriate morphology</a:t>
            </a:r>
          </a:p>
          <a:p>
            <a:pPr lvl="1"/>
            <a:r>
              <a:rPr lang="en-US" dirty="0"/>
              <a:t>“walk” </a:t>
            </a:r>
            <a:r>
              <a:rPr lang="en-US" dirty="0">
                <a:sym typeface="Wingdings" panose="05000000000000000000" pitchFamily="2" charset="2"/>
              </a:rPr>
              <a:t> “walk</a:t>
            </a:r>
            <a:r>
              <a:rPr lang="en-US" u="sng" dirty="0">
                <a:sym typeface="Wingdings" panose="05000000000000000000" pitchFamily="2" charset="2"/>
              </a:rPr>
              <a:t>ing</a:t>
            </a:r>
            <a:r>
              <a:rPr lang="en-US" dirty="0">
                <a:sym typeface="Wingdings" panose="05000000000000000000" pitchFamily="2" charset="2"/>
              </a:rPr>
              <a:t>”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“slow”  “slow</a:t>
            </a:r>
            <a:r>
              <a:rPr lang="en-US" u="sng" dirty="0">
                <a:sym typeface="Wingdings" panose="05000000000000000000" pitchFamily="2" charset="2"/>
              </a:rPr>
              <a:t>ness</a:t>
            </a:r>
            <a:r>
              <a:rPr lang="en-US" dirty="0">
                <a:sym typeface="Wingdings" panose="05000000000000000000" pitchFamily="2" charset="2"/>
              </a:rPr>
              <a:t>”</a:t>
            </a:r>
            <a:endParaRPr lang="en-US" dirty="0"/>
          </a:p>
          <a:p>
            <a:r>
              <a:rPr lang="en-US" dirty="0"/>
              <a:t>Almost universally an “open class” of words</a:t>
            </a:r>
          </a:p>
          <a:p>
            <a:pPr lvl="1"/>
            <a:r>
              <a:rPr lang="en-US" dirty="0"/>
              <a:t>Open class – can admit new elements (nouns, verbs, adjectives)</a:t>
            </a:r>
          </a:p>
          <a:p>
            <a:pPr lvl="1"/>
            <a:r>
              <a:rPr lang="en-US" dirty="0"/>
              <a:t>Closed class – restricted membership (prepositions, articles)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2264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73877-5435-DE3E-63BC-D7FA66359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Semantic roles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E08DF5-456F-B7E1-8E8D-DC4B26F090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Examples</a:t>
            </a:r>
          </a:p>
          <a:p>
            <a:pPr lvl="1"/>
            <a:r>
              <a:rPr lang="en-US" dirty="0"/>
              <a:t>Agent = who/what performs or is responsible for the action</a:t>
            </a:r>
          </a:p>
          <a:p>
            <a:pPr lvl="1"/>
            <a:r>
              <a:rPr lang="en-US" dirty="0"/>
              <a:t>Patient = who/what receives – or is affected by – the action</a:t>
            </a:r>
          </a:p>
          <a:p>
            <a:pPr lvl="1"/>
            <a:r>
              <a:rPr lang="en-US" dirty="0"/>
              <a:t>Theme = referent of action without state change (“about what”)</a:t>
            </a:r>
          </a:p>
          <a:p>
            <a:pPr lvl="1"/>
            <a:r>
              <a:rPr lang="en-US" dirty="0"/>
              <a:t>Time = when</a:t>
            </a:r>
          </a:p>
          <a:p>
            <a:pPr lvl="1"/>
            <a:r>
              <a:rPr lang="en-US" dirty="0"/>
              <a:t>Location = where</a:t>
            </a:r>
          </a:p>
          <a:p>
            <a:pPr lvl="1"/>
            <a:r>
              <a:rPr lang="en-US" dirty="0"/>
              <a:t>Reason = why</a:t>
            </a:r>
          </a:p>
          <a:p>
            <a:pPr lvl="1"/>
            <a:r>
              <a:rPr lang="en-US" dirty="0"/>
              <a:t>…</a:t>
            </a:r>
          </a:p>
          <a:p>
            <a:r>
              <a:rPr lang="en-US" dirty="0"/>
              <a:t>Common implementations in languages</a:t>
            </a:r>
          </a:p>
          <a:p>
            <a:pPr lvl="1"/>
            <a:r>
              <a:rPr lang="en-US" dirty="0"/>
              <a:t>Prepositions / postpositions</a:t>
            </a:r>
          </a:p>
          <a:p>
            <a:pPr lvl="1"/>
            <a:r>
              <a:rPr lang="en-US" dirty="0"/>
              <a:t>Case systems</a:t>
            </a:r>
          </a:p>
          <a:p>
            <a:pPr lvl="1"/>
            <a:r>
              <a:rPr lang="en-US" dirty="0"/>
              <a:t>Relational nouns</a:t>
            </a:r>
          </a:p>
        </p:txBody>
      </p:sp>
    </p:spTree>
    <p:extLst>
      <p:ext uri="{BB962C8B-B14F-4D97-AF65-F5344CB8AC3E}">
        <p14:creationId xmlns:p14="http://schemas.microsoft.com/office/powerpoint/2010/main" val="42650142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6BAF3-4A29-3DAE-2848-B18F51452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Expressing propositions through linkage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1576019-1E82-B3E9-2A16-893660B44A7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Well established in STEM fields</a:t>
                </a:r>
              </a:p>
              <a:p>
                <a:pPr lvl="1"/>
                <a:r>
                  <a:rPr lang="en-US" dirty="0"/>
                  <a:t>Mathematical equations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Variable assignment</a:t>
                </a:r>
              </a:p>
              <a:p>
                <a:pPr lvl="2"/>
                <a:r>
                  <a:rPr lang="en-US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let </a:t>
                </a:r>
                <a:r>
                  <a:rPr lang="en-US" b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player_x</a:t>
                </a:r>
                <a:r>
                  <a:rPr lang="en-US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10;</a:t>
                </a:r>
                <a:endParaRPr lang="en-US" dirty="0"/>
              </a:p>
              <a:p>
                <a:pPr lvl="1"/>
                <a:r>
                  <a:rPr lang="en-US" dirty="0"/>
                  <a:t>Function calls</a:t>
                </a:r>
              </a:p>
              <a:p>
                <a:pPr lvl="2"/>
                <a:r>
                  <a:rPr lang="en-US" b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drawBox</a:t>
                </a:r>
                <a:r>
                  <a:rPr lang="en-US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(x=10, y=20, width=50, height=25);</a:t>
                </a:r>
                <a:endParaRPr lang="en-US" dirty="0"/>
              </a:p>
              <a:p>
                <a:pPr lvl="1"/>
                <a:r>
                  <a:rPr lang="en-US" dirty="0"/>
                  <a:t>Object properties (e.g., JSON, JavaScript Object Notation)</a:t>
                </a:r>
              </a:p>
              <a:p>
                <a:pPr marL="914400" lvl="2" indent="0">
                  <a:buNone/>
                </a:pPr>
                <a:r>
                  <a:rPr lang="en-US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{</a:t>
                </a:r>
              </a:p>
              <a:p>
                <a:pPr marL="914400" lvl="2" indent="0">
                  <a:buNone/>
                </a:pPr>
                <a:r>
                  <a:rPr lang="en-US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agent:      "my friend",</a:t>
                </a:r>
              </a:p>
              <a:p>
                <a:pPr marL="914400" lvl="2" indent="0">
                  <a:buNone/>
                </a:pPr>
                <a:r>
                  <a:rPr lang="en-US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event:      "walking",</a:t>
                </a:r>
              </a:p>
              <a:p>
                <a:pPr marL="914400" lvl="2" indent="0">
                  <a:buNone/>
                </a:pPr>
                <a:r>
                  <a:rPr lang="en-US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location:   "park",</a:t>
                </a:r>
              </a:p>
              <a:p>
                <a:pPr marL="914400" lvl="2" indent="0">
                  <a:buNone/>
                </a:pPr>
                <a:r>
                  <a:rPr lang="en-US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time:       "yesterday",</a:t>
                </a:r>
              </a:p>
              <a:p>
                <a:pPr marL="914400" lvl="2" indent="0">
                  <a:buNone/>
                </a:pPr>
                <a:r>
                  <a:rPr lang="en-US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instrument: "cane",</a:t>
                </a:r>
              </a:p>
              <a:p>
                <a:pPr marL="914400" lvl="2" indent="0">
                  <a:buNone/>
                </a:pPr>
                <a:r>
                  <a:rPr lang="en-US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…</a:t>
                </a:r>
              </a:p>
              <a:p>
                <a:pPr marL="914400" lvl="2" indent="0">
                  <a:buNone/>
                </a:pPr>
                <a:r>
                  <a:rPr lang="en-US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}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1576019-1E82-B3E9-2A16-893660B44A7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32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4E3AAA7E-438B-6A17-F083-7802895DE0A2}"/>
              </a:ext>
            </a:extLst>
          </p:cNvPr>
          <p:cNvGrpSpPr/>
          <p:nvPr/>
        </p:nvGrpSpPr>
        <p:grpSpPr>
          <a:xfrm>
            <a:off x="9753600" y="2971800"/>
            <a:ext cx="914400" cy="914400"/>
            <a:chOff x="9753600" y="1600200"/>
            <a:chExt cx="914400" cy="9144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B0ED7C8-6CFF-55C4-E455-D6FEAC25DC7A}"/>
                </a:ext>
              </a:extLst>
            </p:cNvPr>
            <p:cNvSpPr/>
            <p:nvPr/>
          </p:nvSpPr>
          <p:spPr>
            <a:xfrm>
              <a:off x="9753600" y="1600200"/>
              <a:ext cx="914400" cy="914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89CEA48-FD03-9C3F-7C84-CB22FE916814}"/>
                </a:ext>
              </a:extLst>
            </p:cNvPr>
            <p:cNvSpPr/>
            <p:nvPr/>
          </p:nvSpPr>
          <p:spPr>
            <a:xfrm>
              <a:off x="9829800" y="2133600"/>
              <a:ext cx="762000" cy="1524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16D92BF-044E-8C84-A29D-B040C9417C5F}"/>
                </a:ext>
              </a:extLst>
            </p:cNvPr>
            <p:cNvSpPr/>
            <p:nvPr/>
          </p:nvSpPr>
          <p:spPr>
            <a:xfrm>
              <a:off x="9829800" y="1828800"/>
              <a:ext cx="762000" cy="1524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00C057BB-1621-7DBC-1304-0943A1D8E015}"/>
              </a:ext>
            </a:extLst>
          </p:cNvPr>
          <p:cNvSpPr/>
          <p:nvPr/>
        </p:nvSpPr>
        <p:spPr>
          <a:xfrm>
            <a:off x="8839200" y="2971800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/>
              <a:t>A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343EE2B-E47C-A565-E27C-B9B0E22B4507}"/>
              </a:ext>
            </a:extLst>
          </p:cNvPr>
          <p:cNvSpPr/>
          <p:nvPr/>
        </p:nvSpPr>
        <p:spPr>
          <a:xfrm>
            <a:off x="10668000" y="2971800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8743601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E29C4-4D9F-EAC3-686F-BC79DE66D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default “operator”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7508C1-4DFA-E7B2-CEA0-89D9AE24F0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“There is” / “there exists”</a:t>
            </a:r>
          </a:p>
          <a:p>
            <a:pPr lvl="1"/>
            <a:r>
              <a:rPr lang="en-US" dirty="0"/>
              <a:t>Present tense</a:t>
            </a:r>
          </a:p>
          <a:p>
            <a:pPr lvl="1"/>
            <a:r>
              <a:rPr lang="en-US" dirty="0"/>
              <a:t>Positive</a:t>
            </a:r>
          </a:p>
          <a:p>
            <a:pPr lvl="1"/>
            <a:r>
              <a:rPr lang="en-US" dirty="0"/>
              <a:t>Indicative</a:t>
            </a:r>
          </a:p>
          <a:p>
            <a:r>
              <a:rPr lang="en-US" dirty="0"/>
              <a:t>Establishes</a:t>
            </a:r>
          </a:p>
          <a:p>
            <a:pPr lvl="1"/>
            <a:r>
              <a:rPr lang="en-US" dirty="0"/>
              <a:t>Presence of object</a:t>
            </a:r>
          </a:p>
          <a:p>
            <a:pPr lvl="1"/>
            <a:r>
              <a:rPr lang="en-US" dirty="0"/>
              <a:t>Existence of state</a:t>
            </a:r>
          </a:p>
          <a:p>
            <a:pPr lvl="1"/>
            <a:r>
              <a:rPr lang="en-US" dirty="0"/>
              <a:t>Occurrence of an event</a:t>
            </a:r>
          </a:p>
          <a:p>
            <a:r>
              <a:rPr lang="en-US" dirty="0"/>
              <a:t>Transcends human language and includes animal communication</a:t>
            </a:r>
          </a:p>
          <a:p>
            <a:pPr lvl="1"/>
            <a:r>
              <a:rPr lang="en-US" dirty="0"/>
              <a:t>“threat”</a:t>
            </a:r>
          </a:p>
          <a:p>
            <a:pPr lvl="1"/>
            <a:r>
              <a:rPr lang="en-US" dirty="0"/>
              <a:t>“food source”</a:t>
            </a:r>
          </a:p>
          <a:p>
            <a:pPr lvl="1"/>
            <a:r>
              <a:rPr lang="en-US" dirty="0"/>
              <a:t>“mate”</a:t>
            </a:r>
          </a:p>
          <a:p>
            <a:pPr lvl="1"/>
            <a:r>
              <a:rPr lang="en-US" dirty="0"/>
              <a:t>“predator”</a:t>
            </a:r>
          </a:p>
        </p:txBody>
      </p:sp>
    </p:spTree>
    <p:extLst>
      <p:ext uri="{BB962C8B-B14F-4D97-AF65-F5344CB8AC3E}">
        <p14:creationId xmlns:p14="http://schemas.microsoft.com/office/powerpoint/2010/main" val="28866494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93B7A-2F91-D5BD-A1B6-9B01FBA51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Linkage to operator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7B9365-22C4-4C29-CFB6-8ACE436AEF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Steps</a:t>
            </a:r>
          </a:p>
          <a:p>
            <a:pPr lvl="1"/>
            <a:r>
              <a:rPr lang="en-US" dirty="0"/>
              <a:t>Create a new role for “event” / “state” / “situation”</a:t>
            </a:r>
          </a:p>
          <a:p>
            <a:pPr lvl="1"/>
            <a:r>
              <a:rPr lang="en-US" dirty="0"/>
              <a:t>Define a simple symbol for this role</a:t>
            </a:r>
          </a:p>
          <a:p>
            <a:pPr lvl="1"/>
            <a:r>
              <a:rPr lang="en-US" dirty="0"/>
              <a:t>Assign this role to the thing that is happening to express a proposition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4F943CB-415D-4765-5154-D2139D22C60E}"/>
              </a:ext>
            </a:extLst>
          </p:cNvPr>
          <p:cNvGrpSpPr/>
          <p:nvPr/>
        </p:nvGrpSpPr>
        <p:grpSpPr>
          <a:xfrm>
            <a:off x="4724400" y="3886200"/>
            <a:ext cx="914400" cy="914400"/>
            <a:chOff x="7010400" y="4343400"/>
            <a:chExt cx="914400" cy="9144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3D60CCA-2124-AE7D-9EA4-0C17647858BD}"/>
                </a:ext>
              </a:extLst>
            </p:cNvPr>
            <p:cNvSpPr/>
            <p:nvPr/>
          </p:nvSpPr>
          <p:spPr>
            <a:xfrm>
              <a:off x="7010400" y="4343400"/>
              <a:ext cx="914400" cy="914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6750E28F-E4E2-3F49-EABC-1327D6DBAE52}"/>
                </a:ext>
              </a:extLst>
            </p:cNvPr>
            <p:cNvSpPr/>
            <p:nvPr/>
          </p:nvSpPr>
          <p:spPr>
            <a:xfrm>
              <a:off x="7086600" y="4419600"/>
              <a:ext cx="762000" cy="762000"/>
            </a:xfrm>
            <a:custGeom>
              <a:avLst/>
              <a:gdLst>
                <a:gd name="csX0" fmla="*/ 381000 w 762000"/>
                <a:gd name="csY0" fmla="*/ 152400 h 762000"/>
                <a:gd name="csX1" fmla="*/ 152400 w 762000"/>
                <a:gd name="csY1" fmla="*/ 381000 h 762000"/>
                <a:gd name="csX2" fmla="*/ 381000 w 762000"/>
                <a:gd name="csY2" fmla="*/ 609600 h 762000"/>
                <a:gd name="csX3" fmla="*/ 609600 w 762000"/>
                <a:gd name="csY3" fmla="*/ 381000 h 762000"/>
                <a:gd name="csX4" fmla="*/ 381000 w 762000"/>
                <a:gd name="csY4" fmla="*/ 152400 h 762000"/>
                <a:gd name="csX5" fmla="*/ 381000 w 762000"/>
                <a:gd name="csY5" fmla="*/ 0 h 762000"/>
                <a:gd name="csX6" fmla="*/ 762000 w 762000"/>
                <a:gd name="csY6" fmla="*/ 381000 h 762000"/>
                <a:gd name="csX7" fmla="*/ 381000 w 762000"/>
                <a:gd name="csY7" fmla="*/ 762000 h 762000"/>
                <a:gd name="csX8" fmla="*/ 0 w 762000"/>
                <a:gd name="csY8" fmla="*/ 381000 h 762000"/>
                <a:gd name="csX9" fmla="*/ 381000 w 762000"/>
                <a:gd name="csY9" fmla="*/ 0 h 76200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</a:cxnLst>
              <a:rect l="l" t="t" r="r" b="b"/>
              <a:pathLst>
                <a:path w="762000" h="762000">
                  <a:moveTo>
                    <a:pt x="381000" y="152400"/>
                  </a:moveTo>
                  <a:cubicBezTo>
                    <a:pt x="254748" y="152400"/>
                    <a:pt x="152400" y="254748"/>
                    <a:pt x="152400" y="381000"/>
                  </a:cubicBezTo>
                  <a:cubicBezTo>
                    <a:pt x="152400" y="507252"/>
                    <a:pt x="254748" y="609600"/>
                    <a:pt x="381000" y="609600"/>
                  </a:cubicBezTo>
                  <a:cubicBezTo>
                    <a:pt x="507252" y="609600"/>
                    <a:pt x="609600" y="507252"/>
                    <a:pt x="609600" y="381000"/>
                  </a:cubicBezTo>
                  <a:cubicBezTo>
                    <a:pt x="609600" y="254748"/>
                    <a:pt x="507252" y="152400"/>
                    <a:pt x="381000" y="152400"/>
                  </a:cubicBezTo>
                  <a:close/>
                  <a:moveTo>
                    <a:pt x="381000" y="0"/>
                  </a:moveTo>
                  <a:cubicBezTo>
                    <a:pt x="591420" y="0"/>
                    <a:pt x="762000" y="170580"/>
                    <a:pt x="762000" y="381000"/>
                  </a:cubicBezTo>
                  <a:cubicBezTo>
                    <a:pt x="762000" y="591420"/>
                    <a:pt x="591420" y="762000"/>
                    <a:pt x="381000" y="762000"/>
                  </a:cubicBezTo>
                  <a:cubicBezTo>
                    <a:pt x="170580" y="762000"/>
                    <a:pt x="0" y="591420"/>
                    <a:pt x="0" y="381000"/>
                  </a:cubicBezTo>
                  <a:cubicBezTo>
                    <a:pt x="0" y="170580"/>
                    <a:pt x="170580" y="0"/>
                    <a:pt x="381000" y="0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38903A11-364F-E959-33E9-20A384134F77}"/>
              </a:ext>
            </a:extLst>
          </p:cNvPr>
          <p:cNvGrpSpPr/>
          <p:nvPr/>
        </p:nvGrpSpPr>
        <p:grpSpPr>
          <a:xfrm rot="2700000">
            <a:off x="14362579" y="4989978"/>
            <a:ext cx="914400" cy="914400"/>
            <a:chOff x="7924800" y="4343400"/>
            <a:chExt cx="914400" cy="9144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34BC236-D625-BE76-67D6-F8653577794E}"/>
                </a:ext>
              </a:extLst>
            </p:cNvPr>
            <p:cNvSpPr/>
            <p:nvPr/>
          </p:nvSpPr>
          <p:spPr>
            <a:xfrm>
              <a:off x="7924800" y="4724400"/>
              <a:ext cx="914400" cy="15240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D02A278-78A9-66B1-F404-8EF8B4E32821}"/>
                </a:ext>
              </a:extLst>
            </p:cNvPr>
            <p:cNvSpPr/>
            <p:nvPr/>
          </p:nvSpPr>
          <p:spPr>
            <a:xfrm rot="16200000">
              <a:off x="7924800" y="4724400"/>
              <a:ext cx="914400" cy="15240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99C7A1A-6D74-EDB7-0A04-4EE55372D79E}"/>
              </a:ext>
            </a:extLst>
          </p:cNvPr>
          <p:cNvGrpSpPr/>
          <p:nvPr/>
        </p:nvGrpSpPr>
        <p:grpSpPr>
          <a:xfrm>
            <a:off x="5638800" y="3886200"/>
            <a:ext cx="914400" cy="914400"/>
            <a:chOff x="9753600" y="1600200"/>
            <a:chExt cx="914400" cy="91440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AD67192-3B97-27B4-6884-FA32CBFFA8BF}"/>
                </a:ext>
              </a:extLst>
            </p:cNvPr>
            <p:cNvSpPr/>
            <p:nvPr/>
          </p:nvSpPr>
          <p:spPr>
            <a:xfrm>
              <a:off x="9753600" y="1600200"/>
              <a:ext cx="914400" cy="914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224C095-9FD0-0926-C55A-C89676AFD0FF}"/>
                </a:ext>
              </a:extLst>
            </p:cNvPr>
            <p:cNvSpPr/>
            <p:nvPr/>
          </p:nvSpPr>
          <p:spPr>
            <a:xfrm>
              <a:off x="9829800" y="2133600"/>
              <a:ext cx="762000" cy="1524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500A57F-4467-20CB-D55E-B976C93E5953}"/>
                </a:ext>
              </a:extLst>
            </p:cNvPr>
            <p:cNvSpPr/>
            <p:nvPr/>
          </p:nvSpPr>
          <p:spPr>
            <a:xfrm>
              <a:off x="9829800" y="1828800"/>
              <a:ext cx="762000" cy="1524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228F3955-CE62-6F21-034D-705329571B1E}"/>
              </a:ext>
            </a:extLst>
          </p:cNvPr>
          <p:cNvSpPr/>
          <p:nvPr/>
        </p:nvSpPr>
        <p:spPr>
          <a:xfrm>
            <a:off x="6553200" y="3886200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/>
              <a:t>X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2B6FFA3-6CD0-6329-52A3-522CABFF4208}"/>
              </a:ext>
            </a:extLst>
          </p:cNvPr>
          <p:cNvSpPr/>
          <p:nvPr/>
        </p:nvSpPr>
        <p:spPr>
          <a:xfrm>
            <a:off x="4800600" y="5029199"/>
            <a:ext cx="2743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“X is happening”</a:t>
            </a:r>
          </a:p>
          <a:p>
            <a:pPr algn="ctr"/>
            <a:r>
              <a:rPr lang="en-US" dirty="0"/>
              <a:t>“There is (a/an) X”</a:t>
            </a:r>
          </a:p>
        </p:txBody>
      </p:sp>
    </p:spTree>
    <p:extLst>
      <p:ext uri="{BB962C8B-B14F-4D97-AF65-F5344CB8AC3E}">
        <p14:creationId xmlns:p14="http://schemas.microsoft.com/office/powerpoint/2010/main" val="15173547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E29FF-1139-C144-65DC-D46A36434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Grammar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AA4C1C-E290-E7B0-86D8-BA6AE54C27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“proposition” is defined as the </a:t>
            </a:r>
            <a:r>
              <a:rPr lang="en-US" i="1" dirty="0"/>
              <a:t>assignment</a:t>
            </a:r>
            <a:r>
              <a:rPr lang="en-US" dirty="0"/>
              <a:t> of a constituent to a semantic role</a:t>
            </a:r>
          </a:p>
          <a:p>
            <a:pPr lvl="1"/>
            <a:r>
              <a:rPr lang="en-US" dirty="0"/>
              <a:t>Example 1: location = park</a:t>
            </a:r>
          </a:p>
          <a:p>
            <a:pPr lvl="1"/>
            <a:r>
              <a:rPr lang="en-US" dirty="0"/>
              <a:t>Example 2: time = now</a:t>
            </a:r>
          </a:p>
          <a:p>
            <a:r>
              <a:rPr lang="en-US" dirty="0"/>
              <a:t>A “sentence” is defined as a sequence of propositions</a:t>
            </a:r>
          </a:p>
          <a:p>
            <a:r>
              <a:rPr lang="en-US" dirty="0"/>
              <a:t>Topic = first constituent in a sentence (unassigned)</a:t>
            </a:r>
          </a:p>
          <a:p>
            <a:pPr lvl="1"/>
            <a:r>
              <a:rPr lang="en-US" dirty="0"/>
              <a:t>Common in interlanguages (SVO grammar)</a:t>
            </a:r>
          </a:p>
          <a:p>
            <a:pPr lvl="1"/>
            <a:r>
              <a:rPr lang="en-US" dirty="0"/>
              <a:t>Topic / comment structure</a:t>
            </a:r>
          </a:p>
        </p:txBody>
      </p:sp>
    </p:spTree>
    <p:extLst>
      <p:ext uri="{BB962C8B-B14F-4D97-AF65-F5344CB8AC3E}">
        <p14:creationId xmlns:p14="http://schemas.microsoft.com/office/powerpoint/2010/main" val="14553800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F628D-3C7F-3E06-2257-BD64AF5BD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first “graphical sentence”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17A5BA5-CC64-EFDD-F38A-A586840088EA}"/>
              </a:ext>
            </a:extLst>
          </p:cNvPr>
          <p:cNvGrpSpPr/>
          <p:nvPr/>
        </p:nvGrpSpPr>
        <p:grpSpPr>
          <a:xfrm>
            <a:off x="4724400" y="2514600"/>
            <a:ext cx="914400" cy="914400"/>
            <a:chOff x="7010400" y="4343400"/>
            <a:chExt cx="914400" cy="9144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AF12671-DD3A-9074-75FB-B7768902CD9D}"/>
                </a:ext>
              </a:extLst>
            </p:cNvPr>
            <p:cNvSpPr/>
            <p:nvPr/>
          </p:nvSpPr>
          <p:spPr>
            <a:xfrm>
              <a:off x="7010400" y="4343400"/>
              <a:ext cx="914400" cy="914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F810BB21-751B-024C-7263-EDBE1F1DE11C}"/>
                </a:ext>
              </a:extLst>
            </p:cNvPr>
            <p:cNvSpPr/>
            <p:nvPr/>
          </p:nvSpPr>
          <p:spPr>
            <a:xfrm>
              <a:off x="7086600" y="4419600"/>
              <a:ext cx="762000" cy="762000"/>
            </a:xfrm>
            <a:custGeom>
              <a:avLst/>
              <a:gdLst>
                <a:gd name="csX0" fmla="*/ 381000 w 762000"/>
                <a:gd name="csY0" fmla="*/ 152400 h 762000"/>
                <a:gd name="csX1" fmla="*/ 152400 w 762000"/>
                <a:gd name="csY1" fmla="*/ 381000 h 762000"/>
                <a:gd name="csX2" fmla="*/ 381000 w 762000"/>
                <a:gd name="csY2" fmla="*/ 609600 h 762000"/>
                <a:gd name="csX3" fmla="*/ 609600 w 762000"/>
                <a:gd name="csY3" fmla="*/ 381000 h 762000"/>
                <a:gd name="csX4" fmla="*/ 381000 w 762000"/>
                <a:gd name="csY4" fmla="*/ 152400 h 762000"/>
                <a:gd name="csX5" fmla="*/ 381000 w 762000"/>
                <a:gd name="csY5" fmla="*/ 0 h 762000"/>
                <a:gd name="csX6" fmla="*/ 762000 w 762000"/>
                <a:gd name="csY6" fmla="*/ 381000 h 762000"/>
                <a:gd name="csX7" fmla="*/ 381000 w 762000"/>
                <a:gd name="csY7" fmla="*/ 762000 h 762000"/>
                <a:gd name="csX8" fmla="*/ 0 w 762000"/>
                <a:gd name="csY8" fmla="*/ 381000 h 762000"/>
                <a:gd name="csX9" fmla="*/ 381000 w 762000"/>
                <a:gd name="csY9" fmla="*/ 0 h 76200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</a:cxnLst>
              <a:rect l="l" t="t" r="r" b="b"/>
              <a:pathLst>
                <a:path w="762000" h="762000">
                  <a:moveTo>
                    <a:pt x="381000" y="152400"/>
                  </a:moveTo>
                  <a:cubicBezTo>
                    <a:pt x="254748" y="152400"/>
                    <a:pt x="152400" y="254748"/>
                    <a:pt x="152400" y="381000"/>
                  </a:cubicBezTo>
                  <a:cubicBezTo>
                    <a:pt x="152400" y="507252"/>
                    <a:pt x="254748" y="609600"/>
                    <a:pt x="381000" y="609600"/>
                  </a:cubicBezTo>
                  <a:cubicBezTo>
                    <a:pt x="507252" y="609600"/>
                    <a:pt x="609600" y="507252"/>
                    <a:pt x="609600" y="381000"/>
                  </a:cubicBezTo>
                  <a:cubicBezTo>
                    <a:pt x="609600" y="254748"/>
                    <a:pt x="507252" y="152400"/>
                    <a:pt x="381000" y="152400"/>
                  </a:cubicBezTo>
                  <a:close/>
                  <a:moveTo>
                    <a:pt x="381000" y="0"/>
                  </a:moveTo>
                  <a:cubicBezTo>
                    <a:pt x="591420" y="0"/>
                    <a:pt x="762000" y="170580"/>
                    <a:pt x="762000" y="381000"/>
                  </a:cubicBezTo>
                  <a:cubicBezTo>
                    <a:pt x="762000" y="591420"/>
                    <a:pt x="591420" y="762000"/>
                    <a:pt x="381000" y="762000"/>
                  </a:cubicBezTo>
                  <a:cubicBezTo>
                    <a:pt x="170580" y="762000"/>
                    <a:pt x="0" y="591420"/>
                    <a:pt x="0" y="381000"/>
                  </a:cubicBezTo>
                  <a:cubicBezTo>
                    <a:pt x="0" y="170580"/>
                    <a:pt x="170580" y="0"/>
                    <a:pt x="381000" y="0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F26AC92E-FE4C-5433-BF18-598454810DAF}"/>
              </a:ext>
            </a:extLst>
          </p:cNvPr>
          <p:cNvGrpSpPr/>
          <p:nvPr/>
        </p:nvGrpSpPr>
        <p:grpSpPr>
          <a:xfrm>
            <a:off x="5638800" y="2514600"/>
            <a:ext cx="914400" cy="914400"/>
            <a:chOff x="9753600" y="1600200"/>
            <a:chExt cx="914400" cy="9144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C121574-0EB6-6C71-734A-E1C181AD9DDA}"/>
                </a:ext>
              </a:extLst>
            </p:cNvPr>
            <p:cNvSpPr/>
            <p:nvPr/>
          </p:nvSpPr>
          <p:spPr>
            <a:xfrm>
              <a:off x="9753600" y="1600200"/>
              <a:ext cx="914400" cy="914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53A073E-DC1A-D931-A78F-BB6D92E0C79D}"/>
                </a:ext>
              </a:extLst>
            </p:cNvPr>
            <p:cNvSpPr/>
            <p:nvPr/>
          </p:nvSpPr>
          <p:spPr>
            <a:xfrm>
              <a:off x="9829800" y="2133600"/>
              <a:ext cx="762000" cy="1524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6DAEDFC-2D12-C177-6BDD-357AD097AE8E}"/>
                </a:ext>
              </a:extLst>
            </p:cNvPr>
            <p:cNvSpPr/>
            <p:nvPr/>
          </p:nvSpPr>
          <p:spPr>
            <a:xfrm>
              <a:off x="9829800" y="1828800"/>
              <a:ext cx="762000" cy="1524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0B75B61-4C6B-37A7-4060-07CCD02655A4}"/>
              </a:ext>
            </a:extLst>
          </p:cNvPr>
          <p:cNvGrpSpPr/>
          <p:nvPr/>
        </p:nvGrpSpPr>
        <p:grpSpPr>
          <a:xfrm>
            <a:off x="6553200" y="2514600"/>
            <a:ext cx="914400" cy="914400"/>
            <a:chOff x="2400300" y="1600200"/>
            <a:chExt cx="914400" cy="914400"/>
          </a:xfrm>
        </p:grpSpPr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66A8BE20-9F7F-D0E8-4693-D35ACFF156D0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2476500" y="1727013"/>
              <a:ext cx="762000" cy="660775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472B225-A8B2-95F0-E4D4-91BDF7889396}"/>
                </a:ext>
              </a:extLst>
            </p:cNvPr>
            <p:cNvSpPr/>
            <p:nvPr/>
          </p:nvSpPr>
          <p:spPr>
            <a:xfrm>
              <a:off x="2400300" y="1600200"/>
              <a:ext cx="914400" cy="914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73B59CCA-3FCA-7E52-08EC-84300CD0A570}"/>
              </a:ext>
            </a:extLst>
          </p:cNvPr>
          <p:cNvSpPr/>
          <p:nvPr/>
        </p:nvSpPr>
        <p:spPr>
          <a:xfrm>
            <a:off x="4724400" y="3429000"/>
            <a:ext cx="27432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“Rain is happening”</a:t>
            </a:r>
          </a:p>
          <a:p>
            <a:pPr algn="ctr"/>
            <a:r>
              <a:rPr lang="en-US" dirty="0"/>
              <a:t>“There is rain”</a:t>
            </a:r>
          </a:p>
          <a:p>
            <a:pPr algn="ctr"/>
            <a:r>
              <a:rPr lang="en-US" dirty="0"/>
              <a:t>“It’s raining”</a:t>
            </a:r>
          </a:p>
        </p:txBody>
      </p:sp>
    </p:spTree>
    <p:extLst>
      <p:ext uri="{BB962C8B-B14F-4D97-AF65-F5344CB8AC3E}">
        <p14:creationId xmlns:p14="http://schemas.microsoft.com/office/powerpoint/2010/main" val="196161952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5295F-9F5D-F902-6143-3F1FD3BED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first “graphical question”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7034808-2481-A558-DE74-71476B6B7ACA}"/>
              </a:ext>
            </a:extLst>
          </p:cNvPr>
          <p:cNvGrpSpPr/>
          <p:nvPr/>
        </p:nvGrpSpPr>
        <p:grpSpPr>
          <a:xfrm>
            <a:off x="4724400" y="2514600"/>
            <a:ext cx="914400" cy="914400"/>
            <a:chOff x="7010400" y="4343400"/>
            <a:chExt cx="914400" cy="9144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9702DBB-32FD-62C8-22AC-F1FEB89D46D4}"/>
                </a:ext>
              </a:extLst>
            </p:cNvPr>
            <p:cNvSpPr/>
            <p:nvPr/>
          </p:nvSpPr>
          <p:spPr>
            <a:xfrm>
              <a:off x="7010400" y="4343400"/>
              <a:ext cx="914400" cy="914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6C29F3A9-B59C-1E39-517F-8AD397C7EF02}"/>
                </a:ext>
              </a:extLst>
            </p:cNvPr>
            <p:cNvSpPr/>
            <p:nvPr/>
          </p:nvSpPr>
          <p:spPr>
            <a:xfrm>
              <a:off x="7086600" y="4419600"/>
              <a:ext cx="762000" cy="762000"/>
            </a:xfrm>
            <a:custGeom>
              <a:avLst/>
              <a:gdLst>
                <a:gd name="csX0" fmla="*/ 381000 w 762000"/>
                <a:gd name="csY0" fmla="*/ 152400 h 762000"/>
                <a:gd name="csX1" fmla="*/ 152400 w 762000"/>
                <a:gd name="csY1" fmla="*/ 381000 h 762000"/>
                <a:gd name="csX2" fmla="*/ 381000 w 762000"/>
                <a:gd name="csY2" fmla="*/ 609600 h 762000"/>
                <a:gd name="csX3" fmla="*/ 609600 w 762000"/>
                <a:gd name="csY3" fmla="*/ 381000 h 762000"/>
                <a:gd name="csX4" fmla="*/ 381000 w 762000"/>
                <a:gd name="csY4" fmla="*/ 152400 h 762000"/>
                <a:gd name="csX5" fmla="*/ 381000 w 762000"/>
                <a:gd name="csY5" fmla="*/ 0 h 762000"/>
                <a:gd name="csX6" fmla="*/ 762000 w 762000"/>
                <a:gd name="csY6" fmla="*/ 381000 h 762000"/>
                <a:gd name="csX7" fmla="*/ 381000 w 762000"/>
                <a:gd name="csY7" fmla="*/ 762000 h 762000"/>
                <a:gd name="csX8" fmla="*/ 0 w 762000"/>
                <a:gd name="csY8" fmla="*/ 381000 h 762000"/>
                <a:gd name="csX9" fmla="*/ 381000 w 762000"/>
                <a:gd name="csY9" fmla="*/ 0 h 76200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</a:cxnLst>
              <a:rect l="l" t="t" r="r" b="b"/>
              <a:pathLst>
                <a:path w="762000" h="762000">
                  <a:moveTo>
                    <a:pt x="381000" y="152400"/>
                  </a:moveTo>
                  <a:cubicBezTo>
                    <a:pt x="254748" y="152400"/>
                    <a:pt x="152400" y="254748"/>
                    <a:pt x="152400" y="381000"/>
                  </a:cubicBezTo>
                  <a:cubicBezTo>
                    <a:pt x="152400" y="507252"/>
                    <a:pt x="254748" y="609600"/>
                    <a:pt x="381000" y="609600"/>
                  </a:cubicBezTo>
                  <a:cubicBezTo>
                    <a:pt x="507252" y="609600"/>
                    <a:pt x="609600" y="507252"/>
                    <a:pt x="609600" y="381000"/>
                  </a:cubicBezTo>
                  <a:cubicBezTo>
                    <a:pt x="609600" y="254748"/>
                    <a:pt x="507252" y="152400"/>
                    <a:pt x="381000" y="152400"/>
                  </a:cubicBezTo>
                  <a:close/>
                  <a:moveTo>
                    <a:pt x="381000" y="0"/>
                  </a:moveTo>
                  <a:cubicBezTo>
                    <a:pt x="591420" y="0"/>
                    <a:pt x="762000" y="170580"/>
                    <a:pt x="762000" y="381000"/>
                  </a:cubicBezTo>
                  <a:cubicBezTo>
                    <a:pt x="762000" y="591420"/>
                    <a:pt x="591420" y="762000"/>
                    <a:pt x="381000" y="762000"/>
                  </a:cubicBezTo>
                  <a:cubicBezTo>
                    <a:pt x="170580" y="762000"/>
                    <a:pt x="0" y="591420"/>
                    <a:pt x="0" y="381000"/>
                  </a:cubicBezTo>
                  <a:cubicBezTo>
                    <a:pt x="0" y="170580"/>
                    <a:pt x="170580" y="0"/>
                    <a:pt x="381000" y="0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BB8B0D33-9A97-DFEC-3D2A-CE9518D720EC}"/>
              </a:ext>
            </a:extLst>
          </p:cNvPr>
          <p:cNvGrpSpPr/>
          <p:nvPr/>
        </p:nvGrpSpPr>
        <p:grpSpPr>
          <a:xfrm>
            <a:off x="5638800" y="2514600"/>
            <a:ext cx="914400" cy="914400"/>
            <a:chOff x="9753600" y="1600200"/>
            <a:chExt cx="914400" cy="9144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B1ECD9A-8D0C-37E9-FCD1-BBBD747F7714}"/>
                </a:ext>
              </a:extLst>
            </p:cNvPr>
            <p:cNvSpPr/>
            <p:nvPr/>
          </p:nvSpPr>
          <p:spPr>
            <a:xfrm>
              <a:off x="9753600" y="1600200"/>
              <a:ext cx="914400" cy="914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8C2E225-2AD6-3ECE-C964-EE3D7DDCDBA8}"/>
                </a:ext>
              </a:extLst>
            </p:cNvPr>
            <p:cNvSpPr/>
            <p:nvPr/>
          </p:nvSpPr>
          <p:spPr>
            <a:xfrm>
              <a:off x="9829800" y="2133600"/>
              <a:ext cx="762000" cy="1524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7DE795C-6E41-33F2-7124-B8E10AE16188}"/>
                </a:ext>
              </a:extLst>
            </p:cNvPr>
            <p:cNvSpPr/>
            <p:nvPr/>
          </p:nvSpPr>
          <p:spPr>
            <a:xfrm>
              <a:off x="9829800" y="1828800"/>
              <a:ext cx="762000" cy="1524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D9ED3BB0-6BF3-FBE7-AC80-9816853FEF61}"/>
              </a:ext>
            </a:extLst>
          </p:cNvPr>
          <p:cNvSpPr/>
          <p:nvPr/>
        </p:nvSpPr>
        <p:spPr>
          <a:xfrm>
            <a:off x="4724400" y="3429000"/>
            <a:ext cx="27432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“What is happening?”</a:t>
            </a:r>
          </a:p>
          <a:p>
            <a:pPr algn="ctr"/>
            <a:r>
              <a:rPr lang="en-US" dirty="0"/>
              <a:t>(universal question word)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E823489-C00C-DE0C-3BD2-E142CEC06ABB}"/>
              </a:ext>
            </a:extLst>
          </p:cNvPr>
          <p:cNvSpPr/>
          <p:nvPr/>
        </p:nvSpPr>
        <p:spPr>
          <a:xfrm>
            <a:off x="6791326" y="2743200"/>
            <a:ext cx="457200" cy="457200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3DC6192-07CA-A716-141C-0F1A5FBA8028}"/>
              </a:ext>
            </a:extLst>
          </p:cNvPr>
          <p:cNvSpPr/>
          <p:nvPr/>
        </p:nvSpPr>
        <p:spPr>
          <a:xfrm>
            <a:off x="6553200" y="2286000"/>
            <a:ext cx="9144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what?</a:t>
            </a:r>
          </a:p>
        </p:txBody>
      </p:sp>
    </p:spTree>
    <p:extLst>
      <p:ext uri="{BB962C8B-B14F-4D97-AF65-F5344CB8AC3E}">
        <p14:creationId xmlns:p14="http://schemas.microsoft.com/office/powerpoint/2010/main" val="20782700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95116-D939-F6B8-AA85-2065C5B17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topics / subjects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9129B1D-4AF3-43A5-F20A-C76F4CFEE6E6}"/>
              </a:ext>
            </a:extLst>
          </p:cNvPr>
          <p:cNvGrpSpPr/>
          <p:nvPr/>
        </p:nvGrpSpPr>
        <p:grpSpPr>
          <a:xfrm>
            <a:off x="1076325" y="2286000"/>
            <a:ext cx="936771" cy="1143000"/>
            <a:chOff x="1533525" y="2286000"/>
            <a:chExt cx="936771" cy="11430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3943F63-1743-41A1-8C58-37734635E547}"/>
                </a:ext>
              </a:extLst>
            </p:cNvPr>
            <p:cNvSpPr/>
            <p:nvPr/>
          </p:nvSpPr>
          <p:spPr>
            <a:xfrm>
              <a:off x="1533525" y="2505075"/>
              <a:ext cx="904875" cy="9239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schemeClr val="tx1"/>
                  </a:solidFill>
                  <a:effectLst/>
                  <a:latin typeface="Consolas" panose="020B0609020204030204" pitchFamily="49" charset="0"/>
                  <a:ea typeface="Yu Mincho" panose="02020400000000000000" pitchFamily="18" charset="-128"/>
                  <a:cs typeface="Cambria Math" panose="02040503050406030204" pitchFamily="18" charset="0"/>
                </a:rPr>
                <a:t>①</a:t>
              </a:r>
              <a:endParaRPr lang="en-US" sz="54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C3C73AB-F3F2-5326-B859-12CC5D88A48E}"/>
                </a:ext>
              </a:extLst>
            </p:cNvPr>
            <p:cNvSpPr/>
            <p:nvPr/>
          </p:nvSpPr>
          <p:spPr>
            <a:xfrm>
              <a:off x="1555896" y="2286000"/>
              <a:ext cx="914400" cy="2286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I/me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E7168E8-0F11-8848-6B7D-07C2AFEE7C72}"/>
              </a:ext>
            </a:extLst>
          </p:cNvPr>
          <p:cNvGrpSpPr/>
          <p:nvPr/>
        </p:nvGrpSpPr>
        <p:grpSpPr>
          <a:xfrm>
            <a:off x="1066800" y="4114800"/>
            <a:ext cx="923925" cy="1143000"/>
            <a:chOff x="2438400" y="2286000"/>
            <a:chExt cx="923925" cy="114300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CE1A8E2-3040-7DD3-2CF2-930659FB50E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7925" y="2514600"/>
              <a:ext cx="914400" cy="914400"/>
            </a:xfrm>
            <a:prstGeom prst="rect">
              <a:avLst/>
            </a:prstGeom>
            <a:noFill/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E75FE44-0A92-CA4B-469C-8D3554FE693B}"/>
                </a:ext>
              </a:extLst>
            </p:cNvPr>
            <p:cNvSpPr/>
            <p:nvPr/>
          </p:nvSpPr>
          <p:spPr>
            <a:xfrm>
              <a:off x="2438400" y="2286000"/>
              <a:ext cx="914400" cy="2286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you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CD918B8-52B5-D41A-44EA-8997CB7842C4}"/>
              </a:ext>
            </a:extLst>
          </p:cNvPr>
          <p:cNvGrpSpPr/>
          <p:nvPr/>
        </p:nvGrpSpPr>
        <p:grpSpPr>
          <a:xfrm>
            <a:off x="2895600" y="2514600"/>
            <a:ext cx="914400" cy="914400"/>
            <a:chOff x="7010400" y="4343400"/>
            <a:chExt cx="914400" cy="9144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4F33823-AB35-1E26-E359-2690436DF148}"/>
                </a:ext>
              </a:extLst>
            </p:cNvPr>
            <p:cNvSpPr/>
            <p:nvPr/>
          </p:nvSpPr>
          <p:spPr>
            <a:xfrm>
              <a:off x="7010400" y="4343400"/>
              <a:ext cx="914400" cy="914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E8ADC19-BC88-3AFC-C8A7-5CF9F42801F6}"/>
                </a:ext>
              </a:extLst>
            </p:cNvPr>
            <p:cNvSpPr/>
            <p:nvPr/>
          </p:nvSpPr>
          <p:spPr>
            <a:xfrm>
              <a:off x="7086600" y="4419600"/>
              <a:ext cx="762000" cy="762000"/>
            </a:xfrm>
            <a:custGeom>
              <a:avLst/>
              <a:gdLst>
                <a:gd name="csX0" fmla="*/ 381000 w 762000"/>
                <a:gd name="csY0" fmla="*/ 152400 h 762000"/>
                <a:gd name="csX1" fmla="*/ 152400 w 762000"/>
                <a:gd name="csY1" fmla="*/ 381000 h 762000"/>
                <a:gd name="csX2" fmla="*/ 381000 w 762000"/>
                <a:gd name="csY2" fmla="*/ 609600 h 762000"/>
                <a:gd name="csX3" fmla="*/ 609600 w 762000"/>
                <a:gd name="csY3" fmla="*/ 381000 h 762000"/>
                <a:gd name="csX4" fmla="*/ 381000 w 762000"/>
                <a:gd name="csY4" fmla="*/ 152400 h 762000"/>
                <a:gd name="csX5" fmla="*/ 381000 w 762000"/>
                <a:gd name="csY5" fmla="*/ 0 h 762000"/>
                <a:gd name="csX6" fmla="*/ 762000 w 762000"/>
                <a:gd name="csY6" fmla="*/ 381000 h 762000"/>
                <a:gd name="csX7" fmla="*/ 381000 w 762000"/>
                <a:gd name="csY7" fmla="*/ 762000 h 762000"/>
                <a:gd name="csX8" fmla="*/ 0 w 762000"/>
                <a:gd name="csY8" fmla="*/ 381000 h 762000"/>
                <a:gd name="csX9" fmla="*/ 381000 w 762000"/>
                <a:gd name="csY9" fmla="*/ 0 h 76200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</a:cxnLst>
              <a:rect l="l" t="t" r="r" b="b"/>
              <a:pathLst>
                <a:path w="762000" h="762000">
                  <a:moveTo>
                    <a:pt x="381000" y="152400"/>
                  </a:moveTo>
                  <a:cubicBezTo>
                    <a:pt x="254748" y="152400"/>
                    <a:pt x="152400" y="254748"/>
                    <a:pt x="152400" y="381000"/>
                  </a:cubicBezTo>
                  <a:cubicBezTo>
                    <a:pt x="152400" y="507252"/>
                    <a:pt x="254748" y="609600"/>
                    <a:pt x="381000" y="609600"/>
                  </a:cubicBezTo>
                  <a:cubicBezTo>
                    <a:pt x="507252" y="609600"/>
                    <a:pt x="609600" y="507252"/>
                    <a:pt x="609600" y="381000"/>
                  </a:cubicBezTo>
                  <a:cubicBezTo>
                    <a:pt x="609600" y="254748"/>
                    <a:pt x="507252" y="152400"/>
                    <a:pt x="381000" y="152400"/>
                  </a:cubicBezTo>
                  <a:close/>
                  <a:moveTo>
                    <a:pt x="381000" y="0"/>
                  </a:moveTo>
                  <a:cubicBezTo>
                    <a:pt x="591420" y="0"/>
                    <a:pt x="762000" y="170580"/>
                    <a:pt x="762000" y="381000"/>
                  </a:cubicBezTo>
                  <a:cubicBezTo>
                    <a:pt x="762000" y="591420"/>
                    <a:pt x="591420" y="762000"/>
                    <a:pt x="381000" y="762000"/>
                  </a:cubicBezTo>
                  <a:cubicBezTo>
                    <a:pt x="170580" y="762000"/>
                    <a:pt x="0" y="591420"/>
                    <a:pt x="0" y="381000"/>
                  </a:cubicBezTo>
                  <a:cubicBezTo>
                    <a:pt x="0" y="170580"/>
                    <a:pt x="170580" y="0"/>
                    <a:pt x="381000" y="0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67966D1-58CB-A2A8-9850-463C271D1C7C}"/>
              </a:ext>
            </a:extLst>
          </p:cNvPr>
          <p:cNvGrpSpPr/>
          <p:nvPr/>
        </p:nvGrpSpPr>
        <p:grpSpPr>
          <a:xfrm>
            <a:off x="3810000" y="2514600"/>
            <a:ext cx="914400" cy="914400"/>
            <a:chOff x="9753600" y="1600200"/>
            <a:chExt cx="914400" cy="91440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313BAC7-0DDC-5856-4AB8-1227A22BADF3}"/>
                </a:ext>
              </a:extLst>
            </p:cNvPr>
            <p:cNvSpPr/>
            <p:nvPr/>
          </p:nvSpPr>
          <p:spPr>
            <a:xfrm>
              <a:off x="9753600" y="1600200"/>
              <a:ext cx="914400" cy="914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C5B77D2-A0E0-5626-3FED-88CDCF699317}"/>
                </a:ext>
              </a:extLst>
            </p:cNvPr>
            <p:cNvSpPr/>
            <p:nvPr/>
          </p:nvSpPr>
          <p:spPr>
            <a:xfrm>
              <a:off x="9829800" y="2133600"/>
              <a:ext cx="762000" cy="1524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79BE314-CA44-B5D7-619D-D20E2DE66B4B}"/>
                </a:ext>
              </a:extLst>
            </p:cNvPr>
            <p:cNvSpPr/>
            <p:nvPr/>
          </p:nvSpPr>
          <p:spPr>
            <a:xfrm>
              <a:off x="9829800" y="1828800"/>
              <a:ext cx="762000" cy="1524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458729F-57B0-1B1A-5025-3E06A3460E2C}"/>
              </a:ext>
            </a:extLst>
          </p:cNvPr>
          <p:cNvGrpSpPr/>
          <p:nvPr/>
        </p:nvGrpSpPr>
        <p:grpSpPr>
          <a:xfrm>
            <a:off x="4724400" y="2286000"/>
            <a:ext cx="914400" cy="1143000"/>
            <a:chOff x="3352800" y="4114800"/>
            <a:chExt cx="914400" cy="1143000"/>
          </a:xfrm>
        </p:grpSpPr>
        <p:pic>
          <p:nvPicPr>
            <p:cNvPr id="23" name="Graphic 22">
              <a:extLst>
                <a:ext uri="{FF2B5EF4-FFF2-40B4-BE49-F238E27FC236}">
                  <a16:creationId xmlns:a16="http://schemas.microsoft.com/office/drawing/2014/main" id="{7B7ACF55-7331-87C2-6855-19307250661A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561522" y="4419600"/>
              <a:ext cx="496956" cy="762000"/>
            </a:xfrm>
            <a:prstGeom prst="rect">
              <a:avLst/>
            </a:prstGeom>
          </p:spPr>
        </p:pic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A5D94401-E40A-D665-B341-835B62F833E7}"/>
                </a:ext>
              </a:extLst>
            </p:cNvPr>
            <p:cNvSpPr/>
            <p:nvPr/>
          </p:nvSpPr>
          <p:spPr>
            <a:xfrm>
              <a:off x="3352800" y="4114800"/>
              <a:ext cx="914400" cy="1143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7B23722A-3BB1-AC35-2C9C-06EDA31570BE}"/>
                </a:ext>
              </a:extLst>
            </p:cNvPr>
            <p:cNvSpPr/>
            <p:nvPr/>
          </p:nvSpPr>
          <p:spPr>
            <a:xfrm>
              <a:off x="3352800" y="4114800"/>
              <a:ext cx="914400" cy="2286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eating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4E50310-21C4-D5A4-8597-2669D3098F84}"/>
              </a:ext>
            </a:extLst>
          </p:cNvPr>
          <p:cNvGrpSpPr/>
          <p:nvPr/>
        </p:nvGrpSpPr>
        <p:grpSpPr>
          <a:xfrm>
            <a:off x="2895600" y="4343400"/>
            <a:ext cx="914400" cy="914400"/>
            <a:chOff x="7010400" y="4343400"/>
            <a:chExt cx="914400" cy="914400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655F4367-C2D2-2356-A2C6-07E0560D1778}"/>
                </a:ext>
              </a:extLst>
            </p:cNvPr>
            <p:cNvSpPr/>
            <p:nvPr/>
          </p:nvSpPr>
          <p:spPr>
            <a:xfrm>
              <a:off x="7010400" y="4343400"/>
              <a:ext cx="914400" cy="914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66793B39-F471-64B3-3643-91FF09099998}"/>
                </a:ext>
              </a:extLst>
            </p:cNvPr>
            <p:cNvSpPr/>
            <p:nvPr/>
          </p:nvSpPr>
          <p:spPr>
            <a:xfrm>
              <a:off x="7086600" y="4419600"/>
              <a:ext cx="762000" cy="762000"/>
            </a:xfrm>
            <a:custGeom>
              <a:avLst/>
              <a:gdLst>
                <a:gd name="csX0" fmla="*/ 381000 w 762000"/>
                <a:gd name="csY0" fmla="*/ 152400 h 762000"/>
                <a:gd name="csX1" fmla="*/ 152400 w 762000"/>
                <a:gd name="csY1" fmla="*/ 381000 h 762000"/>
                <a:gd name="csX2" fmla="*/ 381000 w 762000"/>
                <a:gd name="csY2" fmla="*/ 609600 h 762000"/>
                <a:gd name="csX3" fmla="*/ 609600 w 762000"/>
                <a:gd name="csY3" fmla="*/ 381000 h 762000"/>
                <a:gd name="csX4" fmla="*/ 381000 w 762000"/>
                <a:gd name="csY4" fmla="*/ 152400 h 762000"/>
                <a:gd name="csX5" fmla="*/ 381000 w 762000"/>
                <a:gd name="csY5" fmla="*/ 0 h 762000"/>
                <a:gd name="csX6" fmla="*/ 762000 w 762000"/>
                <a:gd name="csY6" fmla="*/ 381000 h 762000"/>
                <a:gd name="csX7" fmla="*/ 381000 w 762000"/>
                <a:gd name="csY7" fmla="*/ 762000 h 762000"/>
                <a:gd name="csX8" fmla="*/ 0 w 762000"/>
                <a:gd name="csY8" fmla="*/ 381000 h 762000"/>
                <a:gd name="csX9" fmla="*/ 381000 w 762000"/>
                <a:gd name="csY9" fmla="*/ 0 h 76200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</a:cxnLst>
              <a:rect l="l" t="t" r="r" b="b"/>
              <a:pathLst>
                <a:path w="762000" h="762000">
                  <a:moveTo>
                    <a:pt x="381000" y="152400"/>
                  </a:moveTo>
                  <a:cubicBezTo>
                    <a:pt x="254748" y="152400"/>
                    <a:pt x="152400" y="254748"/>
                    <a:pt x="152400" y="381000"/>
                  </a:cubicBezTo>
                  <a:cubicBezTo>
                    <a:pt x="152400" y="507252"/>
                    <a:pt x="254748" y="609600"/>
                    <a:pt x="381000" y="609600"/>
                  </a:cubicBezTo>
                  <a:cubicBezTo>
                    <a:pt x="507252" y="609600"/>
                    <a:pt x="609600" y="507252"/>
                    <a:pt x="609600" y="381000"/>
                  </a:cubicBezTo>
                  <a:cubicBezTo>
                    <a:pt x="609600" y="254748"/>
                    <a:pt x="507252" y="152400"/>
                    <a:pt x="381000" y="152400"/>
                  </a:cubicBezTo>
                  <a:close/>
                  <a:moveTo>
                    <a:pt x="381000" y="0"/>
                  </a:moveTo>
                  <a:cubicBezTo>
                    <a:pt x="591420" y="0"/>
                    <a:pt x="762000" y="170580"/>
                    <a:pt x="762000" y="381000"/>
                  </a:cubicBezTo>
                  <a:cubicBezTo>
                    <a:pt x="762000" y="591420"/>
                    <a:pt x="591420" y="762000"/>
                    <a:pt x="381000" y="762000"/>
                  </a:cubicBezTo>
                  <a:cubicBezTo>
                    <a:pt x="170580" y="762000"/>
                    <a:pt x="0" y="591420"/>
                    <a:pt x="0" y="381000"/>
                  </a:cubicBezTo>
                  <a:cubicBezTo>
                    <a:pt x="0" y="170580"/>
                    <a:pt x="170580" y="0"/>
                    <a:pt x="381000" y="0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61AEC61-1ACA-46BB-58D0-EE75039B81AE}"/>
              </a:ext>
            </a:extLst>
          </p:cNvPr>
          <p:cNvGrpSpPr/>
          <p:nvPr/>
        </p:nvGrpSpPr>
        <p:grpSpPr>
          <a:xfrm>
            <a:off x="3810000" y="4343400"/>
            <a:ext cx="914400" cy="914400"/>
            <a:chOff x="9753600" y="1600200"/>
            <a:chExt cx="914400" cy="914400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85939A95-9013-0663-A5C2-337AED2A1CCB}"/>
                </a:ext>
              </a:extLst>
            </p:cNvPr>
            <p:cNvSpPr/>
            <p:nvPr/>
          </p:nvSpPr>
          <p:spPr>
            <a:xfrm>
              <a:off x="9753600" y="1600200"/>
              <a:ext cx="914400" cy="914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00E2719B-93D2-932D-722D-67E03A14C9DD}"/>
                </a:ext>
              </a:extLst>
            </p:cNvPr>
            <p:cNvSpPr/>
            <p:nvPr/>
          </p:nvSpPr>
          <p:spPr>
            <a:xfrm>
              <a:off x="9829800" y="2133600"/>
              <a:ext cx="762000" cy="1524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F8598D1E-1B58-5734-9B56-7BA0BBFA5D6E}"/>
                </a:ext>
              </a:extLst>
            </p:cNvPr>
            <p:cNvSpPr/>
            <p:nvPr/>
          </p:nvSpPr>
          <p:spPr>
            <a:xfrm>
              <a:off x="9829800" y="1828800"/>
              <a:ext cx="762000" cy="1524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FCFA87D4-3630-912F-913F-32FB4F39E6A2}"/>
              </a:ext>
            </a:extLst>
          </p:cNvPr>
          <p:cNvGrpSpPr/>
          <p:nvPr/>
        </p:nvGrpSpPr>
        <p:grpSpPr>
          <a:xfrm>
            <a:off x="4724400" y="4114800"/>
            <a:ext cx="914400" cy="1143000"/>
            <a:chOff x="3352800" y="4114800"/>
            <a:chExt cx="914400" cy="1143000"/>
          </a:xfrm>
        </p:grpSpPr>
        <p:pic>
          <p:nvPicPr>
            <p:cNvPr id="38" name="Graphic 37">
              <a:extLst>
                <a:ext uri="{FF2B5EF4-FFF2-40B4-BE49-F238E27FC236}">
                  <a16:creationId xmlns:a16="http://schemas.microsoft.com/office/drawing/2014/main" id="{CFC3877D-E7F8-CAC0-CDE3-D00B57C4E3B2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561522" y="4419600"/>
              <a:ext cx="496956" cy="762000"/>
            </a:xfrm>
            <a:prstGeom prst="rect">
              <a:avLst/>
            </a:prstGeom>
          </p:spPr>
        </p:pic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61A901EF-9C6F-0429-B428-D0484813A5D0}"/>
                </a:ext>
              </a:extLst>
            </p:cNvPr>
            <p:cNvSpPr/>
            <p:nvPr/>
          </p:nvSpPr>
          <p:spPr>
            <a:xfrm>
              <a:off x="3352800" y="4114800"/>
              <a:ext cx="914400" cy="1143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13590E5C-ECBD-7E1D-2039-7077FC18CA2D}"/>
                </a:ext>
              </a:extLst>
            </p:cNvPr>
            <p:cNvSpPr/>
            <p:nvPr/>
          </p:nvSpPr>
          <p:spPr>
            <a:xfrm>
              <a:off x="3352800" y="4114800"/>
              <a:ext cx="914400" cy="2286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eating</a:t>
              </a:r>
            </a:p>
          </p:txBody>
        </p:sp>
      </p:grp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73C102F-FD00-EF85-A4FF-DAE5D8DE32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825625"/>
            <a:ext cx="5257800" cy="4351338"/>
          </a:xfrm>
        </p:spPr>
        <p:txBody>
          <a:bodyPr>
            <a:normAutofit/>
          </a:bodyPr>
          <a:lstStyle/>
          <a:p>
            <a:r>
              <a:rPr lang="en-US" dirty="0"/>
              <a:t>“Topic” is also an (implicit) semantic role</a:t>
            </a:r>
          </a:p>
          <a:p>
            <a:r>
              <a:rPr lang="en-US" dirty="0"/>
              <a:t>Paraphrased with “as for” or “regarding”</a:t>
            </a:r>
          </a:p>
          <a:p>
            <a:r>
              <a:rPr lang="en-US" dirty="0"/>
              <a:t>Example 1:</a:t>
            </a:r>
          </a:p>
          <a:p>
            <a:pPr lvl="1"/>
            <a:r>
              <a:rPr lang="en-US" dirty="0"/>
              <a:t>“as for me, eating is happening” </a:t>
            </a:r>
            <a:r>
              <a:rPr lang="en-US" dirty="0">
                <a:sym typeface="Wingdings" panose="05000000000000000000" pitchFamily="2" charset="2"/>
              </a:rPr>
              <a:t> “I am eating”</a:t>
            </a:r>
          </a:p>
          <a:p>
            <a:r>
              <a:rPr lang="en-US" dirty="0">
                <a:sym typeface="Wingdings" panose="05000000000000000000" pitchFamily="2" charset="2"/>
              </a:rPr>
              <a:t>Used in many languages including Japanese, Korean, 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02069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3DABB-0B5F-1737-4D4A-CF4512877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Adjuncts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5E8AAD-1175-DC99-3DD6-6024EAD507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Characteristics</a:t>
            </a:r>
          </a:p>
          <a:p>
            <a:pPr lvl="1"/>
            <a:r>
              <a:rPr lang="en-US" dirty="0"/>
              <a:t>Add additional information to a sentence</a:t>
            </a:r>
          </a:p>
          <a:p>
            <a:pPr lvl="1"/>
            <a:r>
              <a:rPr lang="en-US" dirty="0"/>
              <a:t>Not grammatically necessary (may be removed without causing errors)</a:t>
            </a:r>
          </a:p>
          <a:p>
            <a:pPr lvl="1"/>
            <a:r>
              <a:rPr lang="en-US" dirty="0"/>
              <a:t>May be reordered to better reflect information flow, or even included as afterthoughts</a:t>
            </a:r>
          </a:p>
          <a:p>
            <a:pPr lvl="1"/>
            <a:r>
              <a:rPr lang="en-US" dirty="0"/>
              <a:t>Facilitate enriching comments in topic-comment structures</a:t>
            </a:r>
          </a:p>
          <a:p>
            <a:r>
              <a:rPr lang="en-US" dirty="0"/>
              <a:t>Examples in English</a:t>
            </a:r>
          </a:p>
          <a:p>
            <a:pPr lvl="1"/>
            <a:r>
              <a:rPr lang="en-US" dirty="0"/>
              <a:t>Prepositional phrases</a:t>
            </a:r>
          </a:p>
          <a:p>
            <a:pPr lvl="1"/>
            <a:r>
              <a:rPr lang="en-US" dirty="0"/>
              <a:t>Adverbs of place and time</a:t>
            </a:r>
          </a:p>
          <a:p>
            <a:r>
              <a:rPr lang="en-US" dirty="0"/>
              <a:t>Usage in Assignment Grammar</a:t>
            </a:r>
          </a:p>
          <a:p>
            <a:pPr lvl="1"/>
            <a:r>
              <a:rPr lang="en-US" dirty="0"/>
              <a:t>Every proposition is an adjunct</a:t>
            </a:r>
          </a:p>
        </p:txBody>
      </p:sp>
    </p:spTree>
    <p:extLst>
      <p:ext uri="{BB962C8B-B14F-4D97-AF65-F5344CB8AC3E}">
        <p14:creationId xmlns:p14="http://schemas.microsoft.com/office/powerpoint/2010/main" val="1613000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F29825-9057-1F7E-ED5D-EBBC19A94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“communication”?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8CC8B0-CA3F-14B4-E504-54E8052BE0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Transmission of information</a:t>
            </a:r>
          </a:p>
          <a:p>
            <a:r>
              <a:rPr lang="en-US" dirty="0"/>
              <a:t>Contrasts</a:t>
            </a:r>
          </a:p>
          <a:p>
            <a:pPr lvl="1"/>
            <a:r>
              <a:rPr lang="en-US" dirty="0"/>
              <a:t>Linguistic vs. non-linguistic</a:t>
            </a:r>
          </a:p>
          <a:p>
            <a:pPr lvl="1"/>
            <a:r>
              <a:rPr lang="en-US" dirty="0"/>
              <a:t>Verbal vs. non-verbal</a:t>
            </a:r>
          </a:p>
          <a:p>
            <a:r>
              <a:rPr lang="en-US" dirty="0"/>
              <a:t>Examples</a:t>
            </a:r>
          </a:p>
          <a:p>
            <a:pPr lvl="1"/>
            <a:r>
              <a:rPr lang="en-US" dirty="0"/>
              <a:t>Speech = linguistic + verbal</a:t>
            </a:r>
          </a:p>
          <a:p>
            <a:pPr lvl="1"/>
            <a:r>
              <a:rPr lang="en-US" dirty="0"/>
              <a:t>Writing = linguistic + non-verbal</a:t>
            </a:r>
          </a:p>
          <a:p>
            <a:pPr lvl="1"/>
            <a:r>
              <a:rPr lang="en-US" dirty="0"/>
              <a:t>Gestures = non-linguistic + non-verbal</a:t>
            </a:r>
          </a:p>
          <a:p>
            <a:r>
              <a:rPr lang="en-US" dirty="0"/>
              <a:t>Verbal communication: very efficient and multimodal </a:t>
            </a:r>
          </a:p>
          <a:p>
            <a:pPr lvl="1"/>
            <a:r>
              <a:rPr lang="en-US" dirty="0"/>
              <a:t>Communicates the code (language) but also emotions and attitudes by way of prosody</a:t>
            </a:r>
          </a:p>
          <a:p>
            <a:pPr lvl="1"/>
            <a:r>
              <a:rPr lang="en-US" dirty="0"/>
              <a:t>Visual (prosodic gestures including facial expression)</a:t>
            </a:r>
          </a:p>
          <a:p>
            <a:pPr lvl="1"/>
            <a:r>
              <a:rPr lang="en-US" dirty="0"/>
              <a:t>Acoustic – audible</a:t>
            </a:r>
          </a:p>
          <a:p>
            <a:pPr lvl="1"/>
            <a:r>
              <a:rPr lang="en-US" dirty="0"/>
              <a:t>Linguistic </a:t>
            </a:r>
          </a:p>
        </p:txBody>
      </p:sp>
    </p:spTree>
    <p:extLst>
      <p:ext uri="{BB962C8B-B14F-4D97-AF65-F5344CB8AC3E}">
        <p14:creationId xmlns:p14="http://schemas.microsoft.com/office/powerpoint/2010/main" val="63796468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1ABC74-0C5D-3B2A-D842-5E0287F6D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adjuncts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0B0426B-38BC-3204-FA7F-E584450CB267}"/>
              </a:ext>
            </a:extLst>
          </p:cNvPr>
          <p:cNvGrpSpPr/>
          <p:nvPr/>
        </p:nvGrpSpPr>
        <p:grpSpPr>
          <a:xfrm>
            <a:off x="3362325" y="2057400"/>
            <a:ext cx="914400" cy="914400"/>
            <a:chOff x="2438400" y="1600200"/>
            <a:chExt cx="914400" cy="9144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92AD4A0-2A11-9CB2-3677-17435AE11BB5}"/>
                </a:ext>
              </a:extLst>
            </p:cNvPr>
            <p:cNvSpPr/>
            <p:nvPr/>
          </p:nvSpPr>
          <p:spPr>
            <a:xfrm>
              <a:off x="2438400" y="1600200"/>
              <a:ext cx="914400" cy="914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77CFC9B-B1BB-23F7-C72A-1B9C210DF296}"/>
                </a:ext>
              </a:extLst>
            </p:cNvPr>
            <p:cNvSpPr/>
            <p:nvPr/>
          </p:nvSpPr>
          <p:spPr>
            <a:xfrm>
              <a:off x="2514600" y="2133600"/>
              <a:ext cx="762000" cy="1524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BF44528-14C2-B9BA-9438-6A01D6F366F6}"/>
                </a:ext>
              </a:extLst>
            </p:cNvPr>
            <p:cNvSpPr/>
            <p:nvPr/>
          </p:nvSpPr>
          <p:spPr>
            <a:xfrm>
              <a:off x="2514600" y="1828800"/>
              <a:ext cx="762000" cy="1524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BA3B5FF-FAA2-5857-6737-0A9D0249D792}"/>
              </a:ext>
            </a:extLst>
          </p:cNvPr>
          <p:cNvGrpSpPr/>
          <p:nvPr/>
        </p:nvGrpSpPr>
        <p:grpSpPr>
          <a:xfrm>
            <a:off x="2438400" y="1857201"/>
            <a:ext cx="919162" cy="1114599"/>
            <a:chOff x="2428875" y="4143201"/>
            <a:chExt cx="919162" cy="1114599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FE8963E-7960-7ABD-7588-E60C963AAEBE}"/>
                </a:ext>
              </a:extLst>
            </p:cNvPr>
            <p:cNvSpPr/>
            <p:nvPr/>
          </p:nvSpPr>
          <p:spPr>
            <a:xfrm>
              <a:off x="2428875" y="4143201"/>
              <a:ext cx="914400" cy="24288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location</a:t>
              </a: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2BA1170C-21F3-D366-4EFC-326134C11B2B}"/>
                </a:ext>
              </a:extLst>
            </p:cNvPr>
            <p:cNvGrpSpPr/>
            <p:nvPr/>
          </p:nvGrpSpPr>
          <p:grpSpPr>
            <a:xfrm>
              <a:off x="2433637" y="4343400"/>
              <a:ext cx="914400" cy="914400"/>
              <a:chOff x="2433637" y="4343400"/>
              <a:chExt cx="914400" cy="914400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653EAAF2-7AFD-2782-1126-34F9A5270F1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25077" y="4434840"/>
                <a:ext cx="731520" cy="731520"/>
              </a:xfrm>
              <a:prstGeom prst="rect">
                <a:avLst/>
              </a:prstGeom>
            </p:spPr>
          </p:pic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BA488A7-C32E-527C-F529-FF507F46AC9F}"/>
                  </a:ext>
                </a:extLst>
              </p:cNvPr>
              <p:cNvSpPr/>
              <p:nvPr/>
            </p:nvSpPr>
            <p:spPr>
              <a:xfrm>
                <a:off x="2433637" y="4343400"/>
                <a:ext cx="914400" cy="914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137644C-8BF3-A459-6875-23EFAC0C753E}"/>
              </a:ext>
            </a:extLst>
          </p:cNvPr>
          <p:cNvGrpSpPr/>
          <p:nvPr/>
        </p:nvGrpSpPr>
        <p:grpSpPr>
          <a:xfrm>
            <a:off x="2447925" y="3650925"/>
            <a:ext cx="914400" cy="997275"/>
            <a:chOff x="1524000" y="3193725"/>
            <a:chExt cx="914400" cy="997275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807CB71-B823-450E-AEF7-E0F53041CC9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2767" y="3717767"/>
              <a:ext cx="473233" cy="473233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164B711-52B8-F773-CCCC-F4E21908623F}"/>
                </a:ext>
              </a:extLst>
            </p:cNvPr>
            <p:cNvSpPr/>
            <p:nvPr/>
          </p:nvSpPr>
          <p:spPr>
            <a:xfrm>
              <a:off x="1524000" y="3193725"/>
              <a:ext cx="914400" cy="24288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origin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4281BE76-1EB1-C674-10EA-ABE49C8FDF80}"/>
                </a:ext>
              </a:extLst>
            </p:cNvPr>
            <p:cNvCxnSpPr/>
            <p:nvPr/>
          </p:nvCxnSpPr>
          <p:spPr>
            <a:xfrm flipH="1" flipV="1">
              <a:off x="1600200" y="3505200"/>
              <a:ext cx="447674" cy="45720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9E041EB-359B-4F3D-03E1-52C69F8E32CD}"/>
              </a:ext>
            </a:extLst>
          </p:cNvPr>
          <p:cNvGrpSpPr/>
          <p:nvPr/>
        </p:nvGrpSpPr>
        <p:grpSpPr>
          <a:xfrm>
            <a:off x="3362325" y="3886200"/>
            <a:ext cx="914400" cy="914400"/>
            <a:chOff x="2438400" y="1600200"/>
            <a:chExt cx="914400" cy="914400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141F322F-101A-6030-AF52-97C063C5815C}"/>
                </a:ext>
              </a:extLst>
            </p:cNvPr>
            <p:cNvSpPr/>
            <p:nvPr/>
          </p:nvSpPr>
          <p:spPr>
            <a:xfrm>
              <a:off x="2438400" y="1600200"/>
              <a:ext cx="914400" cy="914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EB9A2E5-E3A0-5BB7-E063-5F993E047197}"/>
                </a:ext>
              </a:extLst>
            </p:cNvPr>
            <p:cNvSpPr/>
            <p:nvPr/>
          </p:nvSpPr>
          <p:spPr>
            <a:xfrm>
              <a:off x="2514600" y="2133600"/>
              <a:ext cx="762000" cy="1524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C2CB318-2EDF-182E-EB8A-4041056150A9}"/>
                </a:ext>
              </a:extLst>
            </p:cNvPr>
            <p:cNvSpPr/>
            <p:nvPr/>
          </p:nvSpPr>
          <p:spPr>
            <a:xfrm>
              <a:off x="2514600" y="1828800"/>
              <a:ext cx="762000" cy="1524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FEBC51C8-769A-87AD-EB81-EFDFF17184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925" y="2085023"/>
            <a:ext cx="795337" cy="795337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90867FA7-2943-695A-11B3-90E25F5E7D43}"/>
              </a:ext>
            </a:extLst>
          </p:cNvPr>
          <p:cNvSpPr/>
          <p:nvPr/>
        </p:nvSpPr>
        <p:spPr>
          <a:xfrm>
            <a:off x="4276725" y="1828800"/>
            <a:ext cx="914400" cy="2428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USA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30F0C86-23B5-3CAF-2D79-AAC3CFAC1834}"/>
              </a:ext>
            </a:extLst>
          </p:cNvPr>
          <p:cNvSpPr/>
          <p:nvPr/>
        </p:nvSpPr>
        <p:spPr>
          <a:xfrm>
            <a:off x="2447925" y="2971800"/>
            <a:ext cx="27432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“in the United States”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0EE1D410-68D9-DE32-93DB-125782E22A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405" y="3992880"/>
            <a:ext cx="731520" cy="73152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9C935E1A-5EEF-CE10-D9E8-9E6D9B3BBE9F}"/>
              </a:ext>
            </a:extLst>
          </p:cNvPr>
          <p:cNvSpPr/>
          <p:nvPr/>
        </p:nvSpPr>
        <p:spPr>
          <a:xfrm>
            <a:off x="4276725" y="3643312"/>
            <a:ext cx="914400" cy="2428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Japan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D0E108A-155C-7242-C30D-6DF98713AE3B}"/>
              </a:ext>
            </a:extLst>
          </p:cNvPr>
          <p:cNvSpPr/>
          <p:nvPr/>
        </p:nvSpPr>
        <p:spPr>
          <a:xfrm>
            <a:off x="2447925" y="4800600"/>
            <a:ext cx="27432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“from Japan”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8DA544C-5DDF-94F8-C688-76B4F0C835A8}"/>
              </a:ext>
            </a:extLst>
          </p:cNvPr>
          <p:cNvGrpSpPr/>
          <p:nvPr/>
        </p:nvGrpSpPr>
        <p:grpSpPr>
          <a:xfrm>
            <a:off x="6553200" y="1828800"/>
            <a:ext cx="933452" cy="1143000"/>
            <a:chOff x="4257674" y="4114800"/>
            <a:chExt cx="933452" cy="1143000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B8754F8C-4E45-D4FB-87CB-E998766570B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1512" y="4786312"/>
              <a:ext cx="471488" cy="471488"/>
            </a:xfrm>
            <a:prstGeom prst="rect">
              <a:avLst/>
            </a:prstGeom>
          </p:spPr>
        </p:pic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7105810E-382B-5FC7-0679-EFC2FD02BB84}"/>
                </a:ext>
              </a:extLst>
            </p:cNvPr>
            <p:cNvSpPr/>
            <p:nvPr/>
          </p:nvSpPr>
          <p:spPr>
            <a:xfrm>
              <a:off x="4257674" y="4343400"/>
              <a:ext cx="933452" cy="4572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???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CB8C6AED-C220-6C97-0137-99D9EC812610}"/>
                </a:ext>
              </a:extLst>
            </p:cNvPr>
            <p:cNvSpPr/>
            <p:nvPr/>
          </p:nvSpPr>
          <p:spPr>
            <a:xfrm>
              <a:off x="4267200" y="4114800"/>
              <a:ext cx="904874" cy="20954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reason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64C426FA-E2B2-1A45-2FAC-EBDE098CA962}"/>
              </a:ext>
            </a:extLst>
          </p:cNvPr>
          <p:cNvGrpSpPr/>
          <p:nvPr/>
        </p:nvGrpSpPr>
        <p:grpSpPr>
          <a:xfrm>
            <a:off x="7467600" y="2057400"/>
            <a:ext cx="914400" cy="914400"/>
            <a:chOff x="2438400" y="1600200"/>
            <a:chExt cx="914400" cy="914400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1C8432EC-6D1D-A511-8655-4B1F65BE575B}"/>
                </a:ext>
              </a:extLst>
            </p:cNvPr>
            <p:cNvSpPr/>
            <p:nvPr/>
          </p:nvSpPr>
          <p:spPr>
            <a:xfrm>
              <a:off x="2438400" y="1600200"/>
              <a:ext cx="914400" cy="914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F18586B4-B7D8-12B8-46A0-C931729E8BEB}"/>
                </a:ext>
              </a:extLst>
            </p:cNvPr>
            <p:cNvSpPr/>
            <p:nvPr/>
          </p:nvSpPr>
          <p:spPr>
            <a:xfrm>
              <a:off x="2514600" y="2133600"/>
              <a:ext cx="762000" cy="1524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1A43DBC0-A21C-AF9D-2345-CE8AE3DADF9C}"/>
                </a:ext>
              </a:extLst>
            </p:cNvPr>
            <p:cNvSpPr/>
            <p:nvPr/>
          </p:nvSpPr>
          <p:spPr>
            <a:xfrm>
              <a:off x="2514600" y="1828800"/>
              <a:ext cx="762000" cy="1524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4C23FCA9-D3E3-1C33-919A-959BF2F9385A}"/>
              </a:ext>
            </a:extLst>
          </p:cNvPr>
          <p:cNvSpPr/>
          <p:nvPr/>
        </p:nvSpPr>
        <p:spPr>
          <a:xfrm>
            <a:off x="8610600" y="2286000"/>
            <a:ext cx="457200" cy="457200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F279E89B-88B0-DA68-F5EE-72574A3BF9ED}"/>
              </a:ext>
            </a:extLst>
          </p:cNvPr>
          <p:cNvSpPr/>
          <p:nvPr/>
        </p:nvSpPr>
        <p:spPr>
          <a:xfrm>
            <a:off x="8372474" y="1828800"/>
            <a:ext cx="9144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what?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B9D62B2-4CE5-8ACC-5A39-1C581CAFAC9D}"/>
              </a:ext>
            </a:extLst>
          </p:cNvPr>
          <p:cNvSpPr/>
          <p:nvPr/>
        </p:nvSpPr>
        <p:spPr>
          <a:xfrm>
            <a:off x="6553200" y="2971800"/>
            <a:ext cx="2743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“for what reason?”</a:t>
            </a:r>
          </a:p>
          <a:p>
            <a:pPr algn="ctr"/>
            <a:r>
              <a:rPr lang="en-US" dirty="0"/>
              <a:t>“why?”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E1A3B36-2ED2-533B-9E78-5A303666B88A}"/>
              </a:ext>
            </a:extLst>
          </p:cNvPr>
          <p:cNvSpPr txBox="1"/>
          <p:nvPr/>
        </p:nvSpPr>
        <p:spPr>
          <a:xfrm>
            <a:off x="9286874" y="3015734"/>
            <a:ext cx="1298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</a:t>
            </a:r>
            <a:r>
              <a:rPr lang="en-US" dirty="0" err="1"/>
              <a:t>wh</a:t>
            </a:r>
            <a:r>
              <a:rPr lang="en-US" dirty="0"/>
              <a:t>- </a:t>
            </a:r>
            <a:r>
              <a:rPr lang="en-US" i="1" dirty="0"/>
              <a:t>in situ</a:t>
            </a:r>
            <a:r>
              <a:rPr lang="en-US" dirty="0"/>
              <a:t>)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6997C502-BC65-5B08-85BA-78DAECB6D7F4}"/>
              </a:ext>
            </a:extLst>
          </p:cNvPr>
          <p:cNvGrpSpPr/>
          <p:nvPr/>
        </p:nvGrpSpPr>
        <p:grpSpPr>
          <a:xfrm>
            <a:off x="8391526" y="3638549"/>
            <a:ext cx="904874" cy="1047749"/>
            <a:chOff x="2667000" y="1828800"/>
            <a:chExt cx="904874" cy="1047749"/>
          </a:xfrm>
        </p:grpSpPr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91275C45-BCC7-A407-3E94-8E2DEF1B9B8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52725" y="2152651"/>
              <a:ext cx="723898" cy="723898"/>
            </a:xfrm>
            <a:prstGeom prst="rect">
              <a:avLst/>
            </a:prstGeom>
            <a:noFill/>
          </p:spPr>
        </p:pic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1E189035-C976-A8E4-3127-1DE02F5B6654}"/>
                </a:ext>
              </a:extLst>
            </p:cNvPr>
            <p:cNvSpPr/>
            <p:nvPr/>
          </p:nvSpPr>
          <p:spPr>
            <a:xfrm>
              <a:off x="2667000" y="1828800"/>
              <a:ext cx="904874" cy="2286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past</a:t>
              </a:r>
            </a:p>
          </p:txBody>
        </p:sp>
      </p:grpSp>
      <p:pic>
        <p:nvPicPr>
          <p:cNvPr id="52" name="Picture 51">
            <a:extLst>
              <a:ext uri="{FF2B5EF4-FFF2-40B4-BE49-F238E27FC236}">
                <a16:creationId xmlns:a16="http://schemas.microsoft.com/office/drawing/2014/main" id="{C81DBC0C-0414-2EBD-D4A6-87B62F811E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450" y="3971926"/>
            <a:ext cx="752476" cy="752474"/>
          </a:xfrm>
          <a:prstGeom prst="rect">
            <a:avLst/>
          </a:prstGeom>
          <a:noFill/>
        </p:spPr>
      </p:pic>
      <p:sp>
        <p:nvSpPr>
          <p:cNvPr id="53" name="Rectangle 52">
            <a:extLst>
              <a:ext uri="{FF2B5EF4-FFF2-40B4-BE49-F238E27FC236}">
                <a16:creationId xmlns:a16="http://schemas.microsoft.com/office/drawing/2014/main" id="{1E85D76B-624B-17BC-AC47-5EE05BC5452C}"/>
              </a:ext>
            </a:extLst>
          </p:cNvPr>
          <p:cNvSpPr/>
          <p:nvPr/>
        </p:nvSpPr>
        <p:spPr>
          <a:xfrm>
            <a:off x="6553200" y="3657600"/>
            <a:ext cx="9144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time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73BBFA83-FB86-51CB-D010-5577B55BD9A5}"/>
              </a:ext>
            </a:extLst>
          </p:cNvPr>
          <p:cNvGrpSpPr/>
          <p:nvPr/>
        </p:nvGrpSpPr>
        <p:grpSpPr>
          <a:xfrm>
            <a:off x="7467600" y="3886200"/>
            <a:ext cx="914400" cy="914400"/>
            <a:chOff x="2438400" y="1600200"/>
            <a:chExt cx="914400" cy="914400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F45B343E-2B7A-60E5-ED0C-CCFA09668702}"/>
                </a:ext>
              </a:extLst>
            </p:cNvPr>
            <p:cNvSpPr/>
            <p:nvPr/>
          </p:nvSpPr>
          <p:spPr>
            <a:xfrm>
              <a:off x="2438400" y="1600200"/>
              <a:ext cx="914400" cy="914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D484461E-7C06-6758-8A09-D00124606FA7}"/>
                </a:ext>
              </a:extLst>
            </p:cNvPr>
            <p:cNvSpPr/>
            <p:nvPr/>
          </p:nvSpPr>
          <p:spPr>
            <a:xfrm>
              <a:off x="2514600" y="2133600"/>
              <a:ext cx="762000" cy="1524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598B1539-1E40-5C3B-FD2B-DA6F6D8B6140}"/>
                </a:ext>
              </a:extLst>
            </p:cNvPr>
            <p:cNvSpPr/>
            <p:nvPr/>
          </p:nvSpPr>
          <p:spPr>
            <a:xfrm>
              <a:off x="2514600" y="1828800"/>
              <a:ext cx="762000" cy="1524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8" name="Rectangle 57">
            <a:extLst>
              <a:ext uri="{FF2B5EF4-FFF2-40B4-BE49-F238E27FC236}">
                <a16:creationId xmlns:a16="http://schemas.microsoft.com/office/drawing/2014/main" id="{D1EE55EF-186F-33C6-B050-E64936CA66CF}"/>
              </a:ext>
            </a:extLst>
          </p:cNvPr>
          <p:cNvSpPr/>
          <p:nvPr/>
        </p:nvSpPr>
        <p:spPr>
          <a:xfrm>
            <a:off x="6553200" y="4800600"/>
            <a:ext cx="2743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“in the past”</a:t>
            </a:r>
          </a:p>
          <a:p>
            <a:pPr algn="ctr"/>
            <a:r>
              <a:rPr lang="en-US" dirty="0"/>
              <a:t>“before”</a:t>
            </a:r>
          </a:p>
        </p:txBody>
      </p:sp>
    </p:spTree>
    <p:extLst>
      <p:ext uri="{BB962C8B-B14F-4D97-AF65-F5344CB8AC3E}">
        <p14:creationId xmlns:p14="http://schemas.microsoft.com/office/powerpoint/2010/main" val="343633683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id="{6655520E-B315-EF45-D881-6905DFCB35F3}"/>
              </a:ext>
            </a:extLst>
          </p:cNvPr>
          <p:cNvGrpSpPr/>
          <p:nvPr/>
        </p:nvGrpSpPr>
        <p:grpSpPr>
          <a:xfrm>
            <a:off x="3810000" y="4495800"/>
            <a:ext cx="923925" cy="1143000"/>
            <a:chOff x="2438400" y="2286000"/>
            <a:chExt cx="923925" cy="1143000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0942116F-B2E9-0ECC-EAB8-9804649DBE2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7925" y="2514600"/>
              <a:ext cx="914400" cy="914400"/>
            </a:xfrm>
            <a:prstGeom prst="rect">
              <a:avLst/>
            </a:prstGeom>
            <a:noFill/>
          </p:spPr>
        </p:pic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889F3CA7-B109-F7FA-D464-769634220C37}"/>
                </a:ext>
              </a:extLst>
            </p:cNvPr>
            <p:cNvSpPr/>
            <p:nvPr/>
          </p:nvSpPr>
          <p:spPr>
            <a:xfrm>
              <a:off x="2438400" y="2286000"/>
              <a:ext cx="914400" cy="2286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you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48BC304-C062-0BAC-FB39-E36EACEB7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Adjuncts can form complete sentences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1BA8DCF-7812-47A8-B8D5-8ED5ADC0ABFA}"/>
              </a:ext>
            </a:extLst>
          </p:cNvPr>
          <p:cNvGrpSpPr/>
          <p:nvPr/>
        </p:nvGrpSpPr>
        <p:grpSpPr>
          <a:xfrm>
            <a:off x="3810000" y="2292675"/>
            <a:ext cx="936771" cy="1143000"/>
            <a:chOff x="1533525" y="2286000"/>
            <a:chExt cx="936771" cy="11430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30034D3-583B-E546-8A66-C239D946CE0D}"/>
                </a:ext>
              </a:extLst>
            </p:cNvPr>
            <p:cNvSpPr/>
            <p:nvPr/>
          </p:nvSpPr>
          <p:spPr>
            <a:xfrm>
              <a:off x="1533525" y="2505075"/>
              <a:ext cx="904875" cy="9239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schemeClr val="tx1"/>
                  </a:solidFill>
                  <a:effectLst/>
                  <a:latin typeface="Consolas" panose="020B0609020204030204" pitchFamily="49" charset="0"/>
                  <a:ea typeface="Yu Mincho" panose="02020400000000000000" pitchFamily="18" charset="-128"/>
                  <a:cs typeface="Cambria Math" panose="02040503050406030204" pitchFamily="18" charset="0"/>
                </a:rPr>
                <a:t>①</a:t>
              </a:r>
              <a:endParaRPr lang="en-US" sz="54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74A7543-7458-9597-885B-54E784791AB4}"/>
                </a:ext>
              </a:extLst>
            </p:cNvPr>
            <p:cNvSpPr/>
            <p:nvPr/>
          </p:nvSpPr>
          <p:spPr>
            <a:xfrm>
              <a:off x="1555896" y="2286000"/>
              <a:ext cx="914400" cy="2286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I/me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8D513C8-45A1-8D67-22C9-8CFC2CC70B20}"/>
              </a:ext>
            </a:extLst>
          </p:cNvPr>
          <p:cNvGrpSpPr/>
          <p:nvPr/>
        </p:nvGrpSpPr>
        <p:grpSpPr>
          <a:xfrm>
            <a:off x="5638800" y="2286000"/>
            <a:ext cx="914400" cy="997275"/>
            <a:chOff x="1524000" y="3193725"/>
            <a:chExt cx="914400" cy="99727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C991EBC-69A1-A148-B110-CA4361463F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2767" y="3717767"/>
              <a:ext cx="473233" cy="473233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2A8E23A-75F3-C18D-7DC2-C883F2A4C8AB}"/>
                </a:ext>
              </a:extLst>
            </p:cNvPr>
            <p:cNvSpPr/>
            <p:nvPr/>
          </p:nvSpPr>
          <p:spPr>
            <a:xfrm>
              <a:off x="1524000" y="3193725"/>
              <a:ext cx="914400" cy="24288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origin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079772C0-C559-A5B2-867E-A35ADA0CE797}"/>
                </a:ext>
              </a:extLst>
            </p:cNvPr>
            <p:cNvCxnSpPr/>
            <p:nvPr/>
          </p:nvCxnSpPr>
          <p:spPr>
            <a:xfrm flipH="1" flipV="1">
              <a:off x="1600200" y="3505200"/>
              <a:ext cx="447674" cy="45720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0A0E329-D791-74AA-2490-2068BE10A4EE}"/>
              </a:ext>
            </a:extLst>
          </p:cNvPr>
          <p:cNvGrpSpPr/>
          <p:nvPr/>
        </p:nvGrpSpPr>
        <p:grpSpPr>
          <a:xfrm>
            <a:off x="6553200" y="2521275"/>
            <a:ext cx="914400" cy="914400"/>
            <a:chOff x="2438400" y="1600200"/>
            <a:chExt cx="914400" cy="9144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1B2A7A0-1EA9-51D2-830F-0CFA3ACBEDE2}"/>
                </a:ext>
              </a:extLst>
            </p:cNvPr>
            <p:cNvSpPr/>
            <p:nvPr/>
          </p:nvSpPr>
          <p:spPr>
            <a:xfrm>
              <a:off x="2438400" y="1600200"/>
              <a:ext cx="914400" cy="914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509E5E0-B4CA-EC6B-988D-5A52F4E57AF7}"/>
                </a:ext>
              </a:extLst>
            </p:cNvPr>
            <p:cNvSpPr/>
            <p:nvPr/>
          </p:nvSpPr>
          <p:spPr>
            <a:xfrm>
              <a:off x="2514600" y="2133600"/>
              <a:ext cx="762000" cy="1524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AC35E7F-F90C-6415-F4E8-CE383F082A4D}"/>
                </a:ext>
              </a:extLst>
            </p:cNvPr>
            <p:cNvSpPr/>
            <p:nvPr/>
          </p:nvSpPr>
          <p:spPr>
            <a:xfrm>
              <a:off x="2514600" y="1828800"/>
              <a:ext cx="762000" cy="1524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5DA9A5B6-DE65-5954-1116-E1C9431C20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2625098"/>
            <a:ext cx="795337" cy="795337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E70DFE25-4648-1E98-FA1A-130E307D003A}"/>
              </a:ext>
            </a:extLst>
          </p:cNvPr>
          <p:cNvSpPr/>
          <p:nvPr/>
        </p:nvSpPr>
        <p:spPr>
          <a:xfrm>
            <a:off x="7467600" y="2292675"/>
            <a:ext cx="914400" cy="2428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USA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AF9A46C-9537-98E6-ED92-06C7B207ED6C}"/>
              </a:ext>
            </a:extLst>
          </p:cNvPr>
          <p:cNvSpPr/>
          <p:nvPr/>
        </p:nvSpPr>
        <p:spPr>
          <a:xfrm>
            <a:off x="3810000" y="3435675"/>
            <a:ext cx="45720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“I am from the US.”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FD400AB-0CD8-8D5B-F255-612EC10A7136}"/>
              </a:ext>
            </a:extLst>
          </p:cNvPr>
          <p:cNvGrpSpPr/>
          <p:nvPr/>
        </p:nvGrpSpPr>
        <p:grpSpPr>
          <a:xfrm>
            <a:off x="5638800" y="4565325"/>
            <a:ext cx="914400" cy="997275"/>
            <a:chOff x="1524000" y="3193725"/>
            <a:chExt cx="914400" cy="997275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ED7F8DFF-5D50-EC33-8F1C-054BE18686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2767" y="3717767"/>
              <a:ext cx="473233" cy="473233"/>
            </a:xfrm>
            <a:prstGeom prst="rect">
              <a:avLst/>
            </a:prstGeom>
          </p:spPr>
        </p:pic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053AAFDF-125A-542B-0FEA-887D0289B191}"/>
                </a:ext>
              </a:extLst>
            </p:cNvPr>
            <p:cNvSpPr/>
            <p:nvPr/>
          </p:nvSpPr>
          <p:spPr>
            <a:xfrm>
              <a:off x="1524000" y="3193725"/>
              <a:ext cx="914400" cy="24288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origin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678EB9B5-EB86-C6D7-7A76-1C1D2453178B}"/>
                </a:ext>
              </a:extLst>
            </p:cNvPr>
            <p:cNvCxnSpPr/>
            <p:nvPr/>
          </p:nvCxnSpPr>
          <p:spPr>
            <a:xfrm flipH="1" flipV="1">
              <a:off x="1600200" y="3505200"/>
              <a:ext cx="447674" cy="45720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7FFD85C-6386-C323-14F2-47DD99A96214}"/>
              </a:ext>
            </a:extLst>
          </p:cNvPr>
          <p:cNvGrpSpPr/>
          <p:nvPr/>
        </p:nvGrpSpPr>
        <p:grpSpPr>
          <a:xfrm>
            <a:off x="6553200" y="4800600"/>
            <a:ext cx="914400" cy="914400"/>
            <a:chOff x="2438400" y="1600200"/>
            <a:chExt cx="914400" cy="914400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62FDC2A4-AD5A-9EE2-9312-C53F131F510A}"/>
                </a:ext>
              </a:extLst>
            </p:cNvPr>
            <p:cNvSpPr/>
            <p:nvPr/>
          </p:nvSpPr>
          <p:spPr>
            <a:xfrm>
              <a:off x="2438400" y="1600200"/>
              <a:ext cx="914400" cy="914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A990D515-8689-8E24-7B54-382BDC9AAB05}"/>
                </a:ext>
              </a:extLst>
            </p:cNvPr>
            <p:cNvSpPr/>
            <p:nvPr/>
          </p:nvSpPr>
          <p:spPr>
            <a:xfrm>
              <a:off x="2514600" y="2133600"/>
              <a:ext cx="762000" cy="1524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65BDA95D-E2DE-919E-E23D-2CE7970C435C}"/>
                </a:ext>
              </a:extLst>
            </p:cNvPr>
            <p:cNvSpPr/>
            <p:nvPr/>
          </p:nvSpPr>
          <p:spPr>
            <a:xfrm>
              <a:off x="2514600" y="1828800"/>
              <a:ext cx="762000" cy="1524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E7AAD44A-5CF2-1355-E78F-1DE1671B850C}"/>
              </a:ext>
            </a:extLst>
          </p:cNvPr>
          <p:cNvSpPr/>
          <p:nvPr/>
        </p:nvSpPr>
        <p:spPr>
          <a:xfrm>
            <a:off x="3810000" y="5715000"/>
            <a:ext cx="45720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“Where are you from?”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7A971B8-FF2D-3CA1-B1DC-22913427306B}"/>
              </a:ext>
            </a:extLst>
          </p:cNvPr>
          <p:cNvSpPr/>
          <p:nvPr/>
        </p:nvSpPr>
        <p:spPr>
          <a:xfrm>
            <a:off x="7705726" y="5029200"/>
            <a:ext cx="457200" cy="457200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D39FF10-30A0-0C60-EB3A-DB9431B85D70}"/>
              </a:ext>
            </a:extLst>
          </p:cNvPr>
          <p:cNvSpPr/>
          <p:nvPr/>
        </p:nvSpPr>
        <p:spPr>
          <a:xfrm>
            <a:off x="7467600" y="4495800"/>
            <a:ext cx="9144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what?</a:t>
            </a:r>
          </a:p>
        </p:txBody>
      </p:sp>
    </p:spTree>
    <p:extLst>
      <p:ext uri="{BB962C8B-B14F-4D97-AF65-F5344CB8AC3E}">
        <p14:creationId xmlns:p14="http://schemas.microsoft.com/office/powerpoint/2010/main" val="15377745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C7E51C-5BF1-8DD8-3CDB-C3D0F73F44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0F546-5D56-7D3C-D686-785BA1A6F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adjuncts combine to refine meaning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CAF8F64-57DE-58B9-B139-FDC4A7DB997F}"/>
              </a:ext>
            </a:extLst>
          </p:cNvPr>
          <p:cNvGrpSpPr/>
          <p:nvPr/>
        </p:nvGrpSpPr>
        <p:grpSpPr>
          <a:xfrm>
            <a:off x="1981200" y="2752725"/>
            <a:ext cx="923925" cy="1143000"/>
            <a:chOff x="2438400" y="2286000"/>
            <a:chExt cx="923925" cy="11430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3197B55-18C2-CA9A-3E3E-9DD47A98FD8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7925" y="2514600"/>
              <a:ext cx="914400" cy="914400"/>
            </a:xfrm>
            <a:prstGeom prst="rect">
              <a:avLst/>
            </a:prstGeom>
            <a:noFill/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A276E95-5C54-5B55-B60A-9676B40432C0}"/>
                </a:ext>
              </a:extLst>
            </p:cNvPr>
            <p:cNvSpPr/>
            <p:nvPr/>
          </p:nvSpPr>
          <p:spPr>
            <a:xfrm>
              <a:off x="2438400" y="2286000"/>
              <a:ext cx="914400" cy="2286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you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769295CA-C295-5D5C-2E1B-4D9E726CFFC1}"/>
              </a:ext>
            </a:extLst>
          </p:cNvPr>
          <p:cNvGrpSpPr/>
          <p:nvPr/>
        </p:nvGrpSpPr>
        <p:grpSpPr>
          <a:xfrm>
            <a:off x="3810000" y="2981325"/>
            <a:ext cx="914400" cy="914400"/>
            <a:chOff x="7010400" y="4343400"/>
            <a:chExt cx="914400" cy="9144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FB90D2A-15C6-515B-CAB3-7F964C43CB7B}"/>
                </a:ext>
              </a:extLst>
            </p:cNvPr>
            <p:cNvSpPr/>
            <p:nvPr/>
          </p:nvSpPr>
          <p:spPr>
            <a:xfrm>
              <a:off x="7010400" y="4343400"/>
              <a:ext cx="914400" cy="914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23D1115-5931-3388-09A8-7BE6AF59F39D}"/>
                </a:ext>
              </a:extLst>
            </p:cNvPr>
            <p:cNvSpPr/>
            <p:nvPr/>
          </p:nvSpPr>
          <p:spPr>
            <a:xfrm>
              <a:off x="7086600" y="4419600"/>
              <a:ext cx="762000" cy="762000"/>
            </a:xfrm>
            <a:custGeom>
              <a:avLst/>
              <a:gdLst>
                <a:gd name="csX0" fmla="*/ 381000 w 762000"/>
                <a:gd name="csY0" fmla="*/ 152400 h 762000"/>
                <a:gd name="csX1" fmla="*/ 152400 w 762000"/>
                <a:gd name="csY1" fmla="*/ 381000 h 762000"/>
                <a:gd name="csX2" fmla="*/ 381000 w 762000"/>
                <a:gd name="csY2" fmla="*/ 609600 h 762000"/>
                <a:gd name="csX3" fmla="*/ 609600 w 762000"/>
                <a:gd name="csY3" fmla="*/ 381000 h 762000"/>
                <a:gd name="csX4" fmla="*/ 381000 w 762000"/>
                <a:gd name="csY4" fmla="*/ 152400 h 762000"/>
                <a:gd name="csX5" fmla="*/ 381000 w 762000"/>
                <a:gd name="csY5" fmla="*/ 0 h 762000"/>
                <a:gd name="csX6" fmla="*/ 762000 w 762000"/>
                <a:gd name="csY6" fmla="*/ 381000 h 762000"/>
                <a:gd name="csX7" fmla="*/ 381000 w 762000"/>
                <a:gd name="csY7" fmla="*/ 762000 h 762000"/>
                <a:gd name="csX8" fmla="*/ 0 w 762000"/>
                <a:gd name="csY8" fmla="*/ 381000 h 762000"/>
                <a:gd name="csX9" fmla="*/ 381000 w 762000"/>
                <a:gd name="csY9" fmla="*/ 0 h 76200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</a:cxnLst>
              <a:rect l="l" t="t" r="r" b="b"/>
              <a:pathLst>
                <a:path w="762000" h="762000">
                  <a:moveTo>
                    <a:pt x="381000" y="152400"/>
                  </a:moveTo>
                  <a:cubicBezTo>
                    <a:pt x="254748" y="152400"/>
                    <a:pt x="152400" y="254748"/>
                    <a:pt x="152400" y="381000"/>
                  </a:cubicBezTo>
                  <a:cubicBezTo>
                    <a:pt x="152400" y="507252"/>
                    <a:pt x="254748" y="609600"/>
                    <a:pt x="381000" y="609600"/>
                  </a:cubicBezTo>
                  <a:cubicBezTo>
                    <a:pt x="507252" y="609600"/>
                    <a:pt x="609600" y="507252"/>
                    <a:pt x="609600" y="381000"/>
                  </a:cubicBezTo>
                  <a:cubicBezTo>
                    <a:pt x="609600" y="254748"/>
                    <a:pt x="507252" y="152400"/>
                    <a:pt x="381000" y="152400"/>
                  </a:cubicBezTo>
                  <a:close/>
                  <a:moveTo>
                    <a:pt x="381000" y="0"/>
                  </a:moveTo>
                  <a:cubicBezTo>
                    <a:pt x="591420" y="0"/>
                    <a:pt x="762000" y="170580"/>
                    <a:pt x="762000" y="381000"/>
                  </a:cubicBezTo>
                  <a:cubicBezTo>
                    <a:pt x="762000" y="591420"/>
                    <a:pt x="591420" y="762000"/>
                    <a:pt x="381000" y="762000"/>
                  </a:cubicBezTo>
                  <a:cubicBezTo>
                    <a:pt x="170580" y="762000"/>
                    <a:pt x="0" y="591420"/>
                    <a:pt x="0" y="381000"/>
                  </a:cubicBezTo>
                  <a:cubicBezTo>
                    <a:pt x="0" y="170580"/>
                    <a:pt x="170580" y="0"/>
                    <a:pt x="381000" y="0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10020299-1908-CD8F-5C65-C93B1282FADF}"/>
              </a:ext>
            </a:extLst>
          </p:cNvPr>
          <p:cNvGrpSpPr/>
          <p:nvPr/>
        </p:nvGrpSpPr>
        <p:grpSpPr>
          <a:xfrm>
            <a:off x="4724400" y="2981325"/>
            <a:ext cx="914400" cy="914400"/>
            <a:chOff x="9753600" y="1600200"/>
            <a:chExt cx="914400" cy="9144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A86C10F-B57C-1907-8158-D806FA9232F5}"/>
                </a:ext>
              </a:extLst>
            </p:cNvPr>
            <p:cNvSpPr/>
            <p:nvPr/>
          </p:nvSpPr>
          <p:spPr>
            <a:xfrm>
              <a:off x="9753600" y="1600200"/>
              <a:ext cx="914400" cy="914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975E997-CEA1-51D1-71E8-6F514BB04559}"/>
                </a:ext>
              </a:extLst>
            </p:cNvPr>
            <p:cNvSpPr/>
            <p:nvPr/>
          </p:nvSpPr>
          <p:spPr>
            <a:xfrm>
              <a:off x="9829800" y="2133600"/>
              <a:ext cx="762000" cy="1524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9FB5AA8-7FB1-AD3F-6997-31D374E5D10B}"/>
                </a:ext>
              </a:extLst>
            </p:cNvPr>
            <p:cNvSpPr/>
            <p:nvPr/>
          </p:nvSpPr>
          <p:spPr>
            <a:xfrm>
              <a:off x="9829800" y="1828800"/>
              <a:ext cx="762000" cy="1524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1B3BB28-29D0-AD46-2D4D-B5CAAAF142F1}"/>
              </a:ext>
            </a:extLst>
          </p:cNvPr>
          <p:cNvGrpSpPr/>
          <p:nvPr/>
        </p:nvGrpSpPr>
        <p:grpSpPr>
          <a:xfrm>
            <a:off x="5638800" y="2752725"/>
            <a:ext cx="914400" cy="1143000"/>
            <a:chOff x="3352800" y="4114800"/>
            <a:chExt cx="914400" cy="1143000"/>
          </a:xfrm>
        </p:grpSpPr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02C8011E-FBC2-F1CE-B807-DC08B2EF6ECD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561522" y="4419600"/>
              <a:ext cx="496956" cy="7620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BBAB990-0FB1-0CA8-183A-577D85FF23BF}"/>
                </a:ext>
              </a:extLst>
            </p:cNvPr>
            <p:cNvSpPr/>
            <p:nvPr/>
          </p:nvSpPr>
          <p:spPr>
            <a:xfrm>
              <a:off x="3352800" y="4114800"/>
              <a:ext cx="914400" cy="1143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47838B0-6A3D-98F0-A2EF-C27C2485756E}"/>
                </a:ext>
              </a:extLst>
            </p:cNvPr>
            <p:cNvSpPr/>
            <p:nvPr/>
          </p:nvSpPr>
          <p:spPr>
            <a:xfrm>
              <a:off x="3352800" y="4114800"/>
              <a:ext cx="914400" cy="2286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eating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E26016F-653F-9D4B-1FE8-6DCE631A28E1}"/>
              </a:ext>
            </a:extLst>
          </p:cNvPr>
          <p:cNvGrpSpPr/>
          <p:nvPr/>
        </p:nvGrpSpPr>
        <p:grpSpPr>
          <a:xfrm>
            <a:off x="8391526" y="2981325"/>
            <a:ext cx="914400" cy="914400"/>
            <a:chOff x="2438400" y="1600200"/>
            <a:chExt cx="914400" cy="91440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CDB6E92A-A66C-9FD6-8727-C870B4137965}"/>
                </a:ext>
              </a:extLst>
            </p:cNvPr>
            <p:cNvSpPr/>
            <p:nvPr/>
          </p:nvSpPr>
          <p:spPr>
            <a:xfrm>
              <a:off x="2438400" y="1600200"/>
              <a:ext cx="914400" cy="914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730CB161-D8B9-8683-E81F-76F3AFDF8473}"/>
                </a:ext>
              </a:extLst>
            </p:cNvPr>
            <p:cNvSpPr/>
            <p:nvPr/>
          </p:nvSpPr>
          <p:spPr>
            <a:xfrm>
              <a:off x="2514600" y="2133600"/>
              <a:ext cx="762000" cy="1524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DCC8F3F-6EAC-446E-4DAC-4F5834118AB6}"/>
                </a:ext>
              </a:extLst>
            </p:cNvPr>
            <p:cNvSpPr/>
            <p:nvPr/>
          </p:nvSpPr>
          <p:spPr>
            <a:xfrm>
              <a:off x="2514600" y="1828800"/>
              <a:ext cx="762000" cy="1524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410111E0-56BA-389A-0282-63C5B2029A5F}"/>
              </a:ext>
            </a:extLst>
          </p:cNvPr>
          <p:cNvSpPr/>
          <p:nvPr/>
        </p:nvSpPr>
        <p:spPr>
          <a:xfrm>
            <a:off x="9534526" y="3209925"/>
            <a:ext cx="457200" cy="457200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805859F-8109-1AA4-D7B7-880C0B474A32}"/>
              </a:ext>
            </a:extLst>
          </p:cNvPr>
          <p:cNvSpPr/>
          <p:nvPr/>
        </p:nvSpPr>
        <p:spPr>
          <a:xfrm>
            <a:off x="9296400" y="2752725"/>
            <a:ext cx="9144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what?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F736F78B-990B-DA72-114E-42A5B1E5A3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851" y="3057526"/>
            <a:ext cx="752476" cy="752474"/>
          </a:xfrm>
          <a:prstGeom prst="rect">
            <a:avLst/>
          </a:prstGeom>
          <a:noFill/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55096BC2-977B-F91E-2CCA-E9E2371FBE6C}"/>
              </a:ext>
            </a:extLst>
          </p:cNvPr>
          <p:cNvSpPr/>
          <p:nvPr/>
        </p:nvSpPr>
        <p:spPr>
          <a:xfrm>
            <a:off x="7467601" y="2743200"/>
            <a:ext cx="9144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time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59CF2AA-1162-6816-D16A-3651FD712CE5}"/>
              </a:ext>
            </a:extLst>
          </p:cNvPr>
          <p:cNvSpPr/>
          <p:nvPr/>
        </p:nvSpPr>
        <p:spPr>
          <a:xfrm>
            <a:off x="1967218" y="3888468"/>
            <a:ext cx="937907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/>
              <a:t>“as for you”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4126576-3A2C-F336-2FCF-5E30CD707649}"/>
              </a:ext>
            </a:extLst>
          </p:cNvPr>
          <p:cNvSpPr/>
          <p:nvPr/>
        </p:nvSpPr>
        <p:spPr>
          <a:xfrm>
            <a:off x="3786493" y="3895725"/>
            <a:ext cx="2766707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“eating is happening”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91F89A8-083F-CD71-331C-E2C5D5F05E35}"/>
              </a:ext>
            </a:extLst>
          </p:cNvPr>
          <p:cNvSpPr/>
          <p:nvPr/>
        </p:nvSpPr>
        <p:spPr>
          <a:xfrm>
            <a:off x="7444093" y="3895725"/>
            <a:ext cx="2766707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“at what time?”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6484628-84BD-CAF8-7649-F558BAF2813E}"/>
              </a:ext>
            </a:extLst>
          </p:cNvPr>
          <p:cNvSpPr/>
          <p:nvPr/>
        </p:nvSpPr>
        <p:spPr>
          <a:xfrm>
            <a:off x="1533525" y="4495800"/>
            <a:ext cx="9134475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“When are you eating?”</a:t>
            </a:r>
          </a:p>
        </p:txBody>
      </p:sp>
    </p:spTree>
    <p:extLst>
      <p:ext uri="{BB962C8B-B14F-4D97-AF65-F5344CB8AC3E}">
        <p14:creationId xmlns:p14="http://schemas.microsoft.com/office/powerpoint/2010/main" val="421744595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roup 66">
            <a:extLst>
              <a:ext uri="{FF2B5EF4-FFF2-40B4-BE49-F238E27FC236}">
                <a16:creationId xmlns:a16="http://schemas.microsoft.com/office/drawing/2014/main" id="{2A5F8531-01A0-1409-A3B9-E698FA3F22D3}"/>
              </a:ext>
            </a:extLst>
          </p:cNvPr>
          <p:cNvGrpSpPr/>
          <p:nvPr/>
        </p:nvGrpSpPr>
        <p:grpSpPr>
          <a:xfrm>
            <a:off x="8382000" y="2971800"/>
            <a:ext cx="914400" cy="914400"/>
            <a:chOff x="2438400" y="1600200"/>
            <a:chExt cx="914400" cy="914400"/>
          </a:xfrm>
        </p:grpSpPr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2984E90A-5998-8BD3-47DD-3CFDF4EE5A19}"/>
                </a:ext>
              </a:extLst>
            </p:cNvPr>
            <p:cNvSpPr/>
            <p:nvPr/>
          </p:nvSpPr>
          <p:spPr>
            <a:xfrm>
              <a:off x="2438400" y="1600200"/>
              <a:ext cx="914400" cy="914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A062DF2B-D841-99BC-CD2D-A934799441CF}"/>
                </a:ext>
              </a:extLst>
            </p:cNvPr>
            <p:cNvSpPr/>
            <p:nvPr/>
          </p:nvSpPr>
          <p:spPr>
            <a:xfrm>
              <a:off x="2514600" y="2133600"/>
              <a:ext cx="762000" cy="1524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651C344D-A4C7-AD3C-8928-1FA54CD1C041}"/>
                </a:ext>
              </a:extLst>
            </p:cNvPr>
            <p:cNvSpPr/>
            <p:nvPr/>
          </p:nvSpPr>
          <p:spPr>
            <a:xfrm>
              <a:off x="2514600" y="1828800"/>
              <a:ext cx="762000" cy="1524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70DA5268-E3CF-F83F-3E2F-F39C623D5BF6}"/>
              </a:ext>
            </a:extLst>
          </p:cNvPr>
          <p:cNvGrpSpPr/>
          <p:nvPr/>
        </p:nvGrpSpPr>
        <p:grpSpPr>
          <a:xfrm>
            <a:off x="7458075" y="2771601"/>
            <a:ext cx="919162" cy="1114599"/>
            <a:chOff x="2428875" y="4143201"/>
            <a:chExt cx="919162" cy="1114599"/>
          </a:xfrm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3B25601E-ADF4-A9CA-A432-FE7002F0F35B}"/>
                </a:ext>
              </a:extLst>
            </p:cNvPr>
            <p:cNvSpPr/>
            <p:nvPr/>
          </p:nvSpPr>
          <p:spPr>
            <a:xfrm>
              <a:off x="2428875" y="4143201"/>
              <a:ext cx="914400" cy="24288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location</a:t>
              </a:r>
            </a:p>
          </p:txBody>
        </p: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7A7A1C09-E29F-65AB-C9B2-AAE397E692EC}"/>
                </a:ext>
              </a:extLst>
            </p:cNvPr>
            <p:cNvGrpSpPr/>
            <p:nvPr/>
          </p:nvGrpSpPr>
          <p:grpSpPr>
            <a:xfrm>
              <a:off x="2433637" y="4343400"/>
              <a:ext cx="914400" cy="914400"/>
              <a:chOff x="2433637" y="4343400"/>
              <a:chExt cx="914400" cy="914400"/>
            </a:xfrm>
          </p:grpSpPr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EA16E0B3-60D6-BFF3-FA18-32B1F04504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25077" y="4434840"/>
                <a:ext cx="731520" cy="731520"/>
              </a:xfrm>
              <a:prstGeom prst="rect">
                <a:avLst/>
              </a:prstGeom>
            </p:spPr>
          </p:pic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483ACBEF-196E-27AE-3371-ED4EFD846D41}"/>
                  </a:ext>
                </a:extLst>
              </p:cNvPr>
              <p:cNvSpPr/>
              <p:nvPr/>
            </p:nvSpPr>
            <p:spPr>
              <a:xfrm>
                <a:off x="2433637" y="4343400"/>
                <a:ext cx="914400" cy="914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8FEE3D7-3C26-8336-30E6-636A1F0A0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adjuncts combine to refine meaning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DAE03A3-F6F3-4548-21AC-416B6E990023}"/>
              </a:ext>
            </a:extLst>
          </p:cNvPr>
          <p:cNvGrpSpPr/>
          <p:nvPr/>
        </p:nvGrpSpPr>
        <p:grpSpPr>
          <a:xfrm>
            <a:off x="3800475" y="2981325"/>
            <a:ext cx="914400" cy="914400"/>
            <a:chOff x="7010400" y="4343400"/>
            <a:chExt cx="914400" cy="914400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FB0F0BAF-83F2-4673-D67C-0666A7DE1775}"/>
                </a:ext>
              </a:extLst>
            </p:cNvPr>
            <p:cNvSpPr/>
            <p:nvPr/>
          </p:nvSpPr>
          <p:spPr>
            <a:xfrm>
              <a:off x="7010400" y="4343400"/>
              <a:ext cx="914400" cy="914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3C933572-7EB4-DD0F-6164-745FBE00A963}"/>
                </a:ext>
              </a:extLst>
            </p:cNvPr>
            <p:cNvSpPr/>
            <p:nvPr/>
          </p:nvSpPr>
          <p:spPr>
            <a:xfrm>
              <a:off x="7086600" y="4419600"/>
              <a:ext cx="762000" cy="762000"/>
            </a:xfrm>
            <a:custGeom>
              <a:avLst/>
              <a:gdLst>
                <a:gd name="csX0" fmla="*/ 381000 w 762000"/>
                <a:gd name="csY0" fmla="*/ 152400 h 762000"/>
                <a:gd name="csX1" fmla="*/ 152400 w 762000"/>
                <a:gd name="csY1" fmla="*/ 381000 h 762000"/>
                <a:gd name="csX2" fmla="*/ 381000 w 762000"/>
                <a:gd name="csY2" fmla="*/ 609600 h 762000"/>
                <a:gd name="csX3" fmla="*/ 609600 w 762000"/>
                <a:gd name="csY3" fmla="*/ 381000 h 762000"/>
                <a:gd name="csX4" fmla="*/ 381000 w 762000"/>
                <a:gd name="csY4" fmla="*/ 152400 h 762000"/>
                <a:gd name="csX5" fmla="*/ 381000 w 762000"/>
                <a:gd name="csY5" fmla="*/ 0 h 762000"/>
                <a:gd name="csX6" fmla="*/ 762000 w 762000"/>
                <a:gd name="csY6" fmla="*/ 381000 h 762000"/>
                <a:gd name="csX7" fmla="*/ 381000 w 762000"/>
                <a:gd name="csY7" fmla="*/ 762000 h 762000"/>
                <a:gd name="csX8" fmla="*/ 0 w 762000"/>
                <a:gd name="csY8" fmla="*/ 381000 h 762000"/>
                <a:gd name="csX9" fmla="*/ 381000 w 762000"/>
                <a:gd name="csY9" fmla="*/ 0 h 76200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</a:cxnLst>
              <a:rect l="l" t="t" r="r" b="b"/>
              <a:pathLst>
                <a:path w="762000" h="762000">
                  <a:moveTo>
                    <a:pt x="381000" y="152400"/>
                  </a:moveTo>
                  <a:cubicBezTo>
                    <a:pt x="254748" y="152400"/>
                    <a:pt x="152400" y="254748"/>
                    <a:pt x="152400" y="381000"/>
                  </a:cubicBezTo>
                  <a:cubicBezTo>
                    <a:pt x="152400" y="507252"/>
                    <a:pt x="254748" y="609600"/>
                    <a:pt x="381000" y="609600"/>
                  </a:cubicBezTo>
                  <a:cubicBezTo>
                    <a:pt x="507252" y="609600"/>
                    <a:pt x="609600" y="507252"/>
                    <a:pt x="609600" y="381000"/>
                  </a:cubicBezTo>
                  <a:cubicBezTo>
                    <a:pt x="609600" y="254748"/>
                    <a:pt x="507252" y="152400"/>
                    <a:pt x="381000" y="152400"/>
                  </a:cubicBezTo>
                  <a:close/>
                  <a:moveTo>
                    <a:pt x="381000" y="0"/>
                  </a:moveTo>
                  <a:cubicBezTo>
                    <a:pt x="591420" y="0"/>
                    <a:pt x="762000" y="170580"/>
                    <a:pt x="762000" y="381000"/>
                  </a:cubicBezTo>
                  <a:cubicBezTo>
                    <a:pt x="762000" y="591420"/>
                    <a:pt x="591420" y="762000"/>
                    <a:pt x="381000" y="762000"/>
                  </a:cubicBezTo>
                  <a:cubicBezTo>
                    <a:pt x="170580" y="762000"/>
                    <a:pt x="0" y="591420"/>
                    <a:pt x="0" y="381000"/>
                  </a:cubicBezTo>
                  <a:cubicBezTo>
                    <a:pt x="0" y="170580"/>
                    <a:pt x="170580" y="0"/>
                    <a:pt x="381000" y="0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56608A37-367D-7F3E-D5AA-FE05E9285BCC}"/>
              </a:ext>
            </a:extLst>
          </p:cNvPr>
          <p:cNvGrpSpPr/>
          <p:nvPr/>
        </p:nvGrpSpPr>
        <p:grpSpPr>
          <a:xfrm>
            <a:off x="4714875" y="2981325"/>
            <a:ext cx="914400" cy="914400"/>
            <a:chOff x="9753600" y="1600200"/>
            <a:chExt cx="914400" cy="914400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497A47F5-199D-DAC1-3DC7-4CF306A8A2D4}"/>
                </a:ext>
              </a:extLst>
            </p:cNvPr>
            <p:cNvSpPr/>
            <p:nvPr/>
          </p:nvSpPr>
          <p:spPr>
            <a:xfrm>
              <a:off x="9753600" y="1600200"/>
              <a:ext cx="914400" cy="914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02632885-EB6C-758A-CA6B-5EC51545916E}"/>
                </a:ext>
              </a:extLst>
            </p:cNvPr>
            <p:cNvSpPr/>
            <p:nvPr/>
          </p:nvSpPr>
          <p:spPr>
            <a:xfrm>
              <a:off x="9829800" y="2133600"/>
              <a:ext cx="762000" cy="1524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E454925F-4D4B-BA08-B6ED-0FC1E95BD797}"/>
                </a:ext>
              </a:extLst>
            </p:cNvPr>
            <p:cNvSpPr/>
            <p:nvPr/>
          </p:nvSpPr>
          <p:spPr>
            <a:xfrm>
              <a:off x="9829800" y="1828800"/>
              <a:ext cx="762000" cy="1524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0E41FF4A-BA21-22E7-A977-8C2DB1CDEC45}"/>
              </a:ext>
            </a:extLst>
          </p:cNvPr>
          <p:cNvGrpSpPr/>
          <p:nvPr/>
        </p:nvGrpSpPr>
        <p:grpSpPr>
          <a:xfrm>
            <a:off x="8382001" y="2981325"/>
            <a:ext cx="914400" cy="914400"/>
            <a:chOff x="2438400" y="1600200"/>
            <a:chExt cx="914400" cy="914400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EF98EEED-A093-F75A-8F13-641C49E83721}"/>
                </a:ext>
              </a:extLst>
            </p:cNvPr>
            <p:cNvSpPr/>
            <p:nvPr/>
          </p:nvSpPr>
          <p:spPr>
            <a:xfrm>
              <a:off x="2438400" y="1600200"/>
              <a:ext cx="914400" cy="914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10AA7D30-42CC-3C9D-E9BD-8B7B17E97092}"/>
                </a:ext>
              </a:extLst>
            </p:cNvPr>
            <p:cNvSpPr/>
            <p:nvPr/>
          </p:nvSpPr>
          <p:spPr>
            <a:xfrm>
              <a:off x="2514600" y="2133600"/>
              <a:ext cx="762000" cy="1524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36CE29CF-A0DD-94FB-9894-C01AC89EF627}"/>
                </a:ext>
              </a:extLst>
            </p:cNvPr>
            <p:cNvSpPr/>
            <p:nvPr/>
          </p:nvSpPr>
          <p:spPr>
            <a:xfrm>
              <a:off x="2514600" y="1828800"/>
              <a:ext cx="762000" cy="1524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7" name="Rectangle 56">
            <a:extLst>
              <a:ext uri="{FF2B5EF4-FFF2-40B4-BE49-F238E27FC236}">
                <a16:creationId xmlns:a16="http://schemas.microsoft.com/office/drawing/2014/main" id="{CD3698E4-E10C-76C4-46B3-405069CEDA0F}"/>
              </a:ext>
            </a:extLst>
          </p:cNvPr>
          <p:cNvSpPr/>
          <p:nvPr/>
        </p:nvSpPr>
        <p:spPr>
          <a:xfrm>
            <a:off x="1957693" y="3888468"/>
            <a:ext cx="937907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/>
              <a:t>“as for me”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AD037832-D653-3F19-2933-DA354F7E6DA3}"/>
              </a:ext>
            </a:extLst>
          </p:cNvPr>
          <p:cNvSpPr/>
          <p:nvPr/>
        </p:nvSpPr>
        <p:spPr>
          <a:xfrm>
            <a:off x="3776968" y="3895725"/>
            <a:ext cx="2766707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“running is happening”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A889A1EA-FBDF-2960-8286-E10ABF1526B0}"/>
              </a:ext>
            </a:extLst>
          </p:cNvPr>
          <p:cNvSpPr/>
          <p:nvPr/>
        </p:nvSpPr>
        <p:spPr>
          <a:xfrm>
            <a:off x="7434568" y="3895725"/>
            <a:ext cx="2766707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“at the park”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E8A98233-6578-DC11-DE67-E1EF533F5EBE}"/>
              </a:ext>
            </a:extLst>
          </p:cNvPr>
          <p:cNvSpPr/>
          <p:nvPr/>
        </p:nvSpPr>
        <p:spPr>
          <a:xfrm>
            <a:off x="1524000" y="4495800"/>
            <a:ext cx="9134475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“I am running in/at the park”</a:t>
            </a: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7270F18B-11B5-39ED-CEDA-D72A2DAA72B2}"/>
              </a:ext>
            </a:extLst>
          </p:cNvPr>
          <p:cNvGrpSpPr/>
          <p:nvPr/>
        </p:nvGrpSpPr>
        <p:grpSpPr>
          <a:xfrm>
            <a:off x="1981200" y="2819400"/>
            <a:ext cx="936771" cy="1143000"/>
            <a:chOff x="1533525" y="2286000"/>
            <a:chExt cx="936771" cy="1143000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9DAFED1C-AD69-01BB-821D-18C4F330EE10}"/>
                </a:ext>
              </a:extLst>
            </p:cNvPr>
            <p:cNvSpPr/>
            <p:nvPr/>
          </p:nvSpPr>
          <p:spPr>
            <a:xfrm>
              <a:off x="1533525" y="2505075"/>
              <a:ext cx="904875" cy="9239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schemeClr val="tx1"/>
                  </a:solidFill>
                  <a:effectLst/>
                  <a:latin typeface="Consolas" panose="020B0609020204030204" pitchFamily="49" charset="0"/>
                  <a:ea typeface="Yu Mincho" panose="02020400000000000000" pitchFamily="18" charset="-128"/>
                  <a:cs typeface="Cambria Math" panose="02040503050406030204" pitchFamily="18" charset="0"/>
                </a:rPr>
                <a:t>①</a:t>
              </a:r>
              <a:endParaRPr lang="en-US" sz="54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AA104898-AE58-6694-C22B-6DA8D82233E7}"/>
                </a:ext>
              </a:extLst>
            </p:cNvPr>
            <p:cNvSpPr/>
            <p:nvPr/>
          </p:nvSpPr>
          <p:spPr>
            <a:xfrm>
              <a:off x="1555896" y="2286000"/>
              <a:ext cx="914400" cy="2286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I/me</a:t>
              </a: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B82CC1EF-E7DD-66EA-0C03-42795118F455}"/>
              </a:ext>
            </a:extLst>
          </p:cNvPr>
          <p:cNvGrpSpPr/>
          <p:nvPr/>
        </p:nvGrpSpPr>
        <p:grpSpPr>
          <a:xfrm>
            <a:off x="5629275" y="2743200"/>
            <a:ext cx="923925" cy="1131735"/>
            <a:chOff x="609600" y="457200"/>
            <a:chExt cx="923925" cy="1131735"/>
          </a:xfrm>
        </p:grpSpPr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1BFA4013-F988-96F4-CE7F-328F10BFA02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" y="674535"/>
              <a:ext cx="914400" cy="914400"/>
            </a:xfrm>
            <a:prstGeom prst="rect">
              <a:avLst/>
            </a:prstGeom>
            <a:noFill/>
          </p:spPr>
        </p:pic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F7814673-E2D6-1D8E-4D57-8E8BC265AEB2}"/>
                </a:ext>
              </a:extLst>
            </p:cNvPr>
            <p:cNvSpPr/>
            <p:nvPr/>
          </p:nvSpPr>
          <p:spPr>
            <a:xfrm>
              <a:off x="609600" y="457200"/>
              <a:ext cx="923925" cy="2286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running</a:t>
              </a: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EF252211-000C-3358-8E4E-54EF423AE541}"/>
              </a:ext>
            </a:extLst>
          </p:cNvPr>
          <p:cNvGrpSpPr/>
          <p:nvPr/>
        </p:nvGrpSpPr>
        <p:grpSpPr>
          <a:xfrm>
            <a:off x="9296400" y="2743199"/>
            <a:ext cx="914400" cy="1051561"/>
            <a:chOff x="9753600" y="4114799"/>
            <a:chExt cx="914400" cy="1051561"/>
          </a:xfrm>
        </p:grpSpPr>
        <p:pic>
          <p:nvPicPr>
            <p:cNvPr id="80" name="Graphic 79">
              <a:extLst>
                <a:ext uri="{FF2B5EF4-FFF2-40B4-BE49-F238E27FC236}">
                  <a16:creationId xmlns:a16="http://schemas.microsoft.com/office/drawing/2014/main" id="{A88A0ED9-3708-1152-E8F8-BBB754AF4941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829800" y="4429125"/>
              <a:ext cx="762000" cy="737235"/>
            </a:xfrm>
            <a:prstGeom prst="rect">
              <a:avLst/>
            </a:prstGeom>
          </p:spPr>
        </p:pic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EEE2AB4F-66FC-F640-86DC-724C24F6C1A9}"/>
                </a:ext>
              </a:extLst>
            </p:cNvPr>
            <p:cNvSpPr/>
            <p:nvPr/>
          </p:nvSpPr>
          <p:spPr>
            <a:xfrm>
              <a:off x="9753600" y="4114799"/>
              <a:ext cx="914400" cy="2286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park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4323111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D0D2A-3A7D-5C50-8E64-F74F2892B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 questions via multiple adjuncts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52F46E3-6928-E0A0-CA54-3B48CBA21317}"/>
              </a:ext>
            </a:extLst>
          </p:cNvPr>
          <p:cNvGrpSpPr/>
          <p:nvPr/>
        </p:nvGrpSpPr>
        <p:grpSpPr>
          <a:xfrm>
            <a:off x="852182" y="2286000"/>
            <a:ext cx="923925" cy="1143000"/>
            <a:chOff x="2438400" y="2286000"/>
            <a:chExt cx="923925" cy="11430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584AD17-E408-5F31-CFC3-D008C783BA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7925" y="2514600"/>
              <a:ext cx="914400" cy="914400"/>
            </a:xfrm>
            <a:prstGeom prst="rect">
              <a:avLst/>
            </a:prstGeom>
            <a:noFill/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EDBA150-2847-BED1-BA5A-DC01408CAEEF}"/>
                </a:ext>
              </a:extLst>
            </p:cNvPr>
            <p:cNvSpPr/>
            <p:nvPr/>
          </p:nvSpPr>
          <p:spPr>
            <a:xfrm>
              <a:off x="2438400" y="2286000"/>
              <a:ext cx="914400" cy="2286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you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E1477ACB-307E-16AB-A6D1-A72420E6B913}"/>
              </a:ext>
            </a:extLst>
          </p:cNvPr>
          <p:cNvGrpSpPr/>
          <p:nvPr/>
        </p:nvGrpSpPr>
        <p:grpSpPr>
          <a:xfrm>
            <a:off x="2223782" y="2514600"/>
            <a:ext cx="914400" cy="914400"/>
            <a:chOff x="7010400" y="4343400"/>
            <a:chExt cx="914400" cy="9144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535FFA2-B6AA-657B-C48E-73366CB2A215}"/>
                </a:ext>
              </a:extLst>
            </p:cNvPr>
            <p:cNvSpPr/>
            <p:nvPr/>
          </p:nvSpPr>
          <p:spPr>
            <a:xfrm>
              <a:off x="7010400" y="4343400"/>
              <a:ext cx="914400" cy="914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094C1471-A589-95D0-6088-25C552D534E7}"/>
                </a:ext>
              </a:extLst>
            </p:cNvPr>
            <p:cNvSpPr/>
            <p:nvPr/>
          </p:nvSpPr>
          <p:spPr>
            <a:xfrm>
              <a:off x="7086600" y="4419600"/>
              <a:ext cx="762000" cy="762000"/>
            </a:xfrm>
            <a:custGeom>
              <a:avLst/>
              <a:gdLst>
                <a:gd name="csX0" fmla="*/ 381000 w 762000"/>
                <a:gd name="csY0" fmla="*/ 152400 h 762000"/>
                <a:gd name="csX1" fmla="*/ 152400 w 762000"/>
                <a:gd name="csY1" fmla="*/ 381000 h 762000"/>
                <a:gd name="csX2" fmla="*/ 381000 w 762000"/>
                <a:gd name="csY2" fmla="*/ 609600 h 762000"/>
                <a:gd name="csX3" fmla="*/ 609600 w 762000"/>
                <a:gd name="csY3" fmla="*/ 381000 h 762000"/>
                <a:gd name="csX4" fmla="*/ 381000 w 762000"/>
                <a:gd name="csY4" fmla="*/ 152400 h 762000"/>
                <a:gd name="csX5" fmla="*/ 381000 w 762000"/>
                <a:gd name="csY5" fmla="*/ 0 h 762000"/>
                <a:gd name="csX6" fmla="*/ 762000 w 762000"/>
                <a:gd name="csY6" fmla="*/ 381000 h 762000"/>
                <a:gd name="csX7" fmla="*/ 381000 w 762000"/>
                <a:gd name="csY7" fmla="*/ 762000 h 762000"/>
                <a:gd name="csX8" fmla="*/ 0 w 762000"/>
                <a:gd name="csY8" fmla="*/ 381000 h 762000"/>
                <a:gd name="csX9" fmla="*/ 381000 w 762000"/>
                <a:gd name="csY9" fmla="*/ 0 h 76200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</a:cxnLst>
              <a:rect l="l" t="t" r="r" b="b"/>
              <a:pathLst>
                <a:path w="762000" h="762000">
                  <a:moveTo>
                    <a:pt x="381000" y="152400"/>
                  </a:moveTo>
                  <a:cubicBezTo>
                    <a:pt x="254748" y="152400"/>
                    <a:pt x="152400" y="254748"/>
                    <a:pt x="152400" y="381000"/>
                  </a:cubicBezTo>
                  <a:cubicBezTo>
                    <a:pt x="152400" y="507252"/>
                    <a:pt x="254748" y="609600"/>
                    <a:pt x="381000" y="609600"/>
                  </a:cubicBezTo>
                  <a:cubicBezTo>
                    <a:pt x="507252" y="609600"/>
                    <a:pt x="609600" y="507252"/>
                    <a:pt x="609600" y="381000"/>
                  </a:cubicBezTo>
                  <a:cubicBezTo>
                    <a:pt x="609600" y="254748"/>
                    <a:pt x="507252" y="152400"/>
                    <a:pt x="381000" y="152400"/>
                  </a:cubicBezTo>
                  <a:close/>
                  <a:moveTo>
                    <a:pt x="381000" y="0"/>
                  </a:moveTo>
                  <a:cubicBezTo>
                    <a:pt x="591420" y="0"/>
                    <a:pt x="762000" y="170580"/>
                    <a:pt x="762000" y="381000"/>
                  </a:cubicBezTo>
                  <a:cubicBezTo>
                    <a:pt x="762000" y="591420"/>
                    <a:pt x="591420" y="762000"/>
                    <a:pt x="381000" y="762000"/>
                  </a:cubicBezTo>
                  <a:cubicBezTo>
                    <a:pt x="170580" y="762000"/>
                    <a:pt x="0" y="591420"/>
                    <a:pt x="0" y="381000"/>
                  </a:cubicBezTo>
                  <a:cubicBezTo>
                    <a:pt x="0" y="170580"/>
                    <a:pt x="170580" y="0"/>
                    <a:pt x="381000" y="0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7E27F84B-06BE-9534-AA79-8339C4C7C830}"/>
              </a:ext>
            </a:extLst>
          </p:cNvPr>
          <p:cNvGrpSpPr/>
          <p:nvPr/>
        </p:nvGrpSpPr>
        <p:grpSpPr>
          <a:xfrm>
            <a:off x="3138182" y="2514600"/>
            <a:ext cx="914400" cy="914400"/>
            <a:chOff x="9753600" y="1600200"/>
            <a:chExt cx="914400" cy="9144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4AA4627-51FC-B9FF-B5D0-85BEA9DB54AD}"/>
                </a:ext>
              </a:extLst>
            </p:cNvPr>
            <p:cNvSpPr/>
            <p:nvPr/>
          </p:nvSpPr>
          <p:spPr>
            <a:xfrm>
              <a:off x="9753600" y="1600200"/>
              <a:ext cx="914400" cy="914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613F61C-3F17-0E5B-B8C2-92D0B5BA3A85}"/>
                </a:ext>
              </a:extLst>
            </p:cNvPr>
            <p:cNvSpPr/>
            <p:nvPr/>
          </p:nvSpPr>
          <p:spPr>
            <a:xfrm>
              <a:off x="9829800" y="2133600"/>
              <a:ext cx="762000" cy="1524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2ED3974-A3D5-BECC-78D2-46533C6F3D1C}"/>
                </a:ext>
              </a:extLst>
            </p:cNvPr>
            <p:cNvSpPr/>
            <p:nvPr/>
          </p:nvSpPr>
          <p:spPr>
            <a:xfrm>
              <a:off x="9829800" y="1828800"/>
              <a:ext cx="762000" cy="1524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8D3A6FA-0B2D-058D-A446-8845AFB75EC5}"/>
              </a:ext>
            </a:extLst>
          </p:cNvPr>
          <p:cNvGrpSpPr/>
          <p:nvPr/>
        </p:nvGrpSpPr>
        <p:grpSpPr>
          <a:xfrm>
            <a:off x="4052582" y="2286000"/>
            <a:ext cx="914400" cy="1143000"/>
            <a:chOff x="3352800" y="4114800"/>
            <a:chExt cx="914400" cy="1143000"/>
          </a:xfrm>
        </p:grpSpPr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BB10DA7E-196B-89A6-3FC2-CBB69F9323FB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561522" y="4419600"/>
              <a:ext cx="496956" cy="762000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067BCB5-FF34-551C-F337-E84C3FC3ADF6}"/>
                </a:ext>
              </a:extLst>
            </p:cNvPr>
            <p:cNvSpPr/>
            <p:nvPr/>
          </p:nvSpPr>
          <p:spPr>
            <a:xfrm>
              <a:off x="3352800" y="4114800"/>
              <a:ext cx="914400" cy="1143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B6E7132-064B-2C66-2E78-36C0997EB4BC}"/>
                </a:ext>
              </a:extLst>
            </p:cNvPr>
            <p:cNvSpPr/>
            <p:nvPr/>
          </p:nvSpPr>
          <p:spPr>
            <a:xfrm>
              <a:off x="3352800" y="4114800"/>
              <a:ext cx="914400" cy="2286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eating</a:t>
              </a: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350785E5-2BB1-4042-5029-A4D8F849512A}"/>
              </a:ext>
            </a:extLst>
          </p:cNvPr>
          <p:cNvSpPr/>
          <p:nvPr/>
        </p:nvSpPr>
        <p:spPr>
          <a:xfrm>
            <a:off x="838200" y="3421743"/>
            <a:ext cx="937907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/>
              <a:t>“as for you”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E1E1A0B-AE6B-93C1-A783-1D4E3F218EDF}"/>
              </a:ext>
            </a:extLst>
          </p:cNvPr>
          <p:cNvSpPr/>
          <p:nvPr/>
        </p:nvSpPr>
        <p:spPr>
          <a:xfrm>
            <a:off x="2200275" y="3429000"/>
            <a:ext cx="2766707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“eating is happening”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2DA52BB-BC7E-BB2D-3976-0F134A1B2147}"/>
              </a:ext>
            </a:extLst>
          </p:cNvPr>
          <p:cNvGrpSpPr/>
          <p:nvPr/>
        </p:nvGrpSpPr>
        <p:grpSpPr>
          <a:xfrm>
            <a:off x="5486400" y="2590800"/>
            <a:ext cx="762000" cy="762000"/>
            <a:chOff x="8001000" y="3505200"/>
            <a:chExt cx="762000" cy="762000"/>
          </a:xfrm>
        </p:grpSpPr>
        <p:pic>
          <p:nvPicPr>
            <p:cNvPr id="22" name="Graphic 21">
              <a:extLst>
                <a:ext uri="{FF2B5EF4-FFF2-40B4-BE49-F238E27FC236}">
                  <a16:creationId xmlns:a16="http://schemas.microsoft.com/office/drawing/2014/main" id="{5E742155-C995-70DD-7343-37BF12BE8BB0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001000" y="3505200"/>
              <a:ext cx="762000" cy="762000"/>
            </a:xfrm>
            <a:prstGeom prst="rect">
              <a:avLst/>
            </a:prstGeom>
          </p:spPr>
        </p:pic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72F141E8-05CD-AF01-20B4-7ED07EF2F96F}"/>
                </a:ext>
              </a:extLst>
            </p:cNvPr>
            <p:cNvCxnSpPr>
              <a:cxnSpLocks/>
            </p:cNvCxnSpPr>
            <p:nvPr/>
          </p:nvCxnSpPr>
          <p:spPr>
            <a:xfrm>
              <a:off x="8001000" y="3505200"/>
              <a:ext cx="342900" cy="3429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46C9B8AD-08BA-866C-504A-FB44C5AC3A13}"/>
              </a:ext>
            </a:extLst>
          </p:cNvPr>
          <p:cNvSpPr/>
          <p:nvPr/>
        </p:nvSpPr>
        <p:spPr>
          <a:xfrm>
            <a:off x="5410200" y="2286000"/>
            <a:ext cx="9144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patient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AC4F8DA-6B29-75E7-8FBC-43519691E0F5}"/>
              </a:ext>
            </a:extLst>
          </p:cNvPr>
          <p:cNvGrpSpPr/>
          <p:nvPr/>
        </p:nvGrpSpPr>
        <p:grpSpPr>
          <a:xfrm>
            <a:off x="6324600" y="2514600"/>
            <a:ext cx="914400" cy="914400"/>
            <a:chOff x="9753600" y="1600200"/>
            <a:chExt cx="914400" cy="914400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CB9CBF94-223B-8FA9-0BB8-9F069D4F469D}"/>
                </a:ext>
              </a:extLst>
            </p:cNvPr>
            <p:cNvSpPr/>
            <p:nvPr/>
          </p:nvSpPr>
          <p:spPr>
            <a:xfrm>
              <a:off x="9753600" y="1600200"/>
              <a:ext cx="914400" cy="914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B656C0D9-D89D-1DC7-6C9A-D43087332194}"/>
                </a:ext>
              </a:extLst>
            </p:cNvPr>
            <p:cNvSpPr/>
            <p:nvPr/>
          </p:nvSpPr>
          <p:spPr>
            <a:xfrm>
              <a:off x="9829800" y="2133600"/>
              <a:ext cx="762000" cy="1524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BED62C81-389A-2868-A4B2-174030E3502E}"/>
                </a:ext>
              </a:extLst>
            </p:cNvPr>
            <p:cNvSpPr/>
            <p:nvPr/>
          </p:nvSpPr>
          <p:spPr>
            <a:xfrm>
              <a:off x="9829800" y="1828800"/>
              <a:ext cx="762000" cy="1524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B261C695-B9F4-0306-9297-96F9AEF0DB86}"/>
              </a:ext>
            </a:extLst>
          </p:cNvPr>
          <p:cNvSpPr/>
          <p:nvPr/>
        </p:nvSpPr>
        <p:spPr>
          <a:xfrm>
            <a:off x="5386693" y="3429000"/>
            <a:ext cx="2766707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“to (a/the) mushroom(s)”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94D7EF13-482F-CAA1-492D-41A435731C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4726" y="2600326"/>
            <a:ext cx="752474" cy="752474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6A871F24-6734-F78C-5091-B2741A397537}"/>
              </a:ext>
            </a:extLst>
          </p:cNvPr>
          <p:cNvGrpSpPr/>
          <p:nvPr/>
        </p:nvGrpSpPr>
        <p:grpSpPr>
          <a:xfrm>
            <a:off x="8610600" y="2286000"/>
            <a:ext cx="933452" cy="1143000"/>
            <a:chOff x="4257674" y="4114800"/>
            <a:chExt cx="933452" cy="1143000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91C9154C-985C-ABFF-7AED-EF474763E07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1512" y="4786312"/>
              <a:ext cx="471488" cy="471488"/>
            </a:xfrm>
            <a:prstGeom prst="rect">
              <a:avLst/>
            </a:prstGeom>
          </p:spPr>
        </p:pic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F9A79032-6637-7D32-9A5C-2ACB6D54CB3B}"/>
                </a:ext>
              </a:extLst>
            </p:cNvPr>
            <p:cNvSpPr/>
            <p:nvPr/>
          </p:nvSpPr>
          <p:spPr>
            <a:xfrm>
              <a:off x="4257674" y="4343400"/>
              <a:ext cx="933452" cy="4572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???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2F20440E-FBBB-29E9-0066-BDBAA9E5EF8E}"/>
                </a:ext>
              </a:extLst>
            </p:cNvPr>
            <p:cNvSpPr/>
            <p:nvPr/>
          </p:nvSpPr>
          <p:spPr>
            <a:xfrm>
              <a:off x="4267200" y="4114800"/>
              <a:ext cx="904874" cy="20954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reason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1CB6BAF-1EAD-82BA-4B0D-F29DD533C943}"/>
              </a:ext>
            </a:extLst>
          </p:cNvPr>
          <p:cNvGrpSpPr/>
          <p:nvPr/>
        </p:nvGrpSpPr>
        <p:grpSpPr>
          <a:xfrm>
            <a:off x="9525000" y="2514600"/>
            <a:ext cx="914400" cy="914400"/>
            <a:chOff x="2438400" y="1600200"/>
            <a:chExt cx="914400" cy="914400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79C84617-D6A4-1B30-0375-3DC2F73619CE}"/>
                </a:ext>
              </a:extLst>
            </p:cNvPr>
            <p:cNvSpPr/>
            <p:nvPr/>
          </p:nvSpPr>
          <p:spPr>
            <a:xfrm>
              <a:off x="2438400" y="1600200"/>
              <a:ext cx="914400" cy="914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F3EB442C-5803-DCD3-8E97-88E309A22EDC}"/>
                </a:ext>
              </a:extLst>
            </p:cNvPr>
            <p:cNvSpPr/>
            <p:nvPr/>
          </p:nvSpPr>
          <p:spPr>
            <a:xfrm>
              <a:off x="2514600" y="2133600"/>
              <a:ext cx="762000" cy="1524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C2F296E9-C3F7-8551-037C-565EBF7BCA77}"/>
                </a:ext>
              </a:extLst>
            </p:cNvPr>
            <p:cNvSpPr/>
            <p:nvPr/>
          </p:nvSpPr>
          <p:spPr>
            <a:xfrm>
              <a:off x="2514600" y="1828800"/>
              <a:ext cx="762000" cy="1524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" name="Rectangle 42">
            <a:extLst>
              <a:ext uri="{FF2B5EF4-FFF2-40B4-BE49-F238E27FC236}">
                <a16:creationId xmlns:a16="http://schemas.microsoft.com/office/drawing/2014/main" id="{E43243D6-54E6-6C20-F421-840FAC8C37B6}"/>
              </a:ext>
            </a:extLst>
          </p:cNvPr>
          <p:cNvSpPr/>
          <p:nvPr/>
        </p:nvSpPr>
        <p:spPr>
          <a:xfrm>
            <a:off x="10668000" y="2743200"/>
            <a:ext cx="457200" cy="457200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53F11AE-0F50-EFE5-97F4-07A9E602FBAB}"/>
              </a:ext>
            </a:extLst>
          </p:cNvPr>
          <p:cNvSpPr/>
          <p:nvPr/>
        </p:nvSpPr>
        <p:spPr>
          <a:xfrm>
            <a:off x="8610600" y="3429000"/>
            <a:ext cx="2743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“for what reason?”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87CF3953-D644-0AEB-2B10-6789501A3E36}"/>
              </a:ext>
            </a:extLst>
          </p:cNvPr>
          <p:cNvSpPr/>
          <p:nvPr/>
        </p:nvSpPr>
        <p:spPr>
          <a:xfrm>
            <a:off x="1524000" y="4038600"/>
            <a:ext cx="9134475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Why are you eating mushrooms?</a:t>
            </a:r>
          </a:p>
        </p:txBody>
      </p:sp>
    </p:spTree>
    <p:extLst>
      <p:ext uri="{BB962C8B-B14F-4D97-AF65-F5344CB8AC3E}">
        <p14:creationId xmlns:p14="http://schemas.microsoft.com/office/powerpoint/2010/main" val="199687694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19CA8-D6F0-B248-DC14-23824E94D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topics handled by Assignment Grammar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039ED6-F7BD-8006-23FE-C659E4DC48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Compounding</a:t>
            </a:r>
          </a:p>
          <a:p>
            <a:r>
              <a:rPr lang="en-US" dirty="0"/>
              <a:t>Relative clauses</a:t>
            </a:r>
          </a:p>
          <a:p>
            <a:r>
              <a:rPr lang="en-US" dirty="0"/>
              <a:t>Tense</a:t>
            </a:r>
          </a:p>
          <a:p>
            <a:r>
              <a:rPr lang="en-US" dirty="0"/>
              <a:t>Mood</a:t>
            </a:r>
          </a:p>
          <a:p>
            <a:pPr lvl="1"/>
            <a:r>
              <a:rPr lang="en-US" dirty="0"/>
              <a:t>Negation</a:t>
            </a:r>
          </a:p>
          <a:p>
            <a:pPr lvl="1"/>
            <a:r>
              <a:rPr lang="en-US" dirty="0"/>
              <a:t>Conditionals</a:t>
            </a:r>
          </a:p>
          <a:p>
            <a:pPr lvl="1"/>
            <a:r>
              <a:rPr lang="en-US" dirty="0"/>
              <a:t>Hypotheticals</a:t>
            </a:r>
          </a:p>
        </p:txBody>
      </p:sp>
    </p:spTree>
    <p:extLst>
      <p:ext uri="{BB962C8B-B14F-4D97-AF65-F5344CB8AC3E}">
        <p14:creationId xmlns:p14="http://schemas.microsoft.com/office/powerpoint/2010/main" val="320544388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391D9-5DC1-8DC7-DDAE-D9C204001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7E4E0B3-078D-DE65-48F8-D20BACC30DAE}"/>
              </a:ext>
            </a:extLst>
          </p:cNvPr>
          <p:cNvGrpSpPr/>
          <p:nvPr/>
        </p:nvGrpSpPr>
        <p:grpSpPr>
          <a:xfrm>
            <a:off x="4267200" y="2743200"/>
            <a:ext cx="923925" cy="1143000"/>
            <a:chOff x="2438400" y="2286000"/>
            <a:chExt cx="923925" cy="11430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C3C2E85F-CB9D-D13C-2874-5C68801EA46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7925" y="2514600"/>
              <a:ext cx="914400" cy="914400"/>
            </a:xfrm>
            <a:prstGeom prst="rect">
              <a:avLst/>
            </a:prstGeom>
            <a:noFill/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97F24A9-1C8E-FB11-02A7-BBE89E25F6E8}"/>
                </a:ext>
              </a:extLst>
            </p:cNvPr>
            <p:cNvSpPr/>
            <p:nvPr/>
          </p:nvSpPr>
          <p:spPr>
            <a:xfrm>
              <a:off x="2438400" y="2286000"/>
              <a:ext cx="914400" cy="2286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you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3EAF33B6-EA14-3CC0-F190-B523AAE1D259}"/>
              </a:ext>
            </a:extLst>
          </p:cNvPr>
          <p:cNvGrpSpPr/>
          <p:nvPr/>
        </p:nvGrpSpPr>
        <p:grpSpPr>
          <a:xfrm>
            <a:off x="5638800" y="2971800"/>
            <a:ext cx="914400" cy="914400"/>
            <a:chOff x="7010400" y="4343400"/>
            <a:chExt cx="914400" cy="9144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4605D39-D849-DDD7-2DCA-B7B72757870A}"/>
                </a:ext>
              </a:extLst>
            </p:cNvPr>
            <p:cNvSpPr/>
            <p:nvPr/>
          </p:nvSpPr>
          <p:spPr>
            <a:xfrm>
              <a:off x="7010400" y="4343400"/>
              <a:ext cx="914400" cy="914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6669F2DF-6600-4C01-D8EA-C8046E3D35F1}"/>
                </a:ext>
              </a:extLst>
            </p:cNvPr>
            <p:cNvSpPr/>
            <p:nvPr/>
          </p:nvSpPr>
          <p:spPr>
            <a:xfrm>
              <a:off x="7086600" y="4419600"/>
              <a:ext cx="762000" cy="762000"/>
            </a:xfrm>
            <a:custGeom>
              <a:avLst/>
              <a:gdLst>
                <a:gd name="csX0" fmla="*/ 381000 w 762000"/>
                <a:gd name="csY0" fmla="*/ 152400 h 762000"/>
                <a:gd name="csX1" fmla="*/ 152400 w 762000"/>
                <a:gd name="csY1" fmla="*/ 381000 h 762000"/>
                <a:gd name="csX2" fmla="*/ 381000 w 762000"/>
                <a:gd name="csY2" fmla="*/ 609600 h 762000"/>
                <a:gd name="csX3" fmla="*/ 609600 w 762000"/>
                <a:gd name="csY3" fmla="*/ 381000 h 762000"/>
                <a:gd name="csX4" fmla="*/ 381000 w 762000"/>
                <a:gd name="csY4" fmla="*/ 152400 h 762000"/>
                <a:gd name="csX5" fmla="*/ 381000 w 762000"/>
                <a:gd name="csY5" fmla="*/ 0 h 762000"/>
                <a:gd name="csX6" fmla="*/ 762000 w 762000"/>
                <a:gd name="csY6" fmla="*/ 381000 h 762000"/>
                <a:gd name="csX7" fmla="*/ 381000 w 762000"/>
                <a:gd name="csY7" fmla="*/ 762000 h 762000"/>
                <a:gd name="csX8" fmla="*/ 0 w 762000"/>
                <a:gd name="csY8" fmla="*/ 381000 h 762000"/>
                <a:gd name="csX9" fmla="*/ 381000 w 762000"/>
                <a:gd name="csY9" fmla="*/ 0 h 76200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</a:cxnLst>
              <a:rect l="l" t="t" r="r" b="b"/>
              <a:pathLst>
                <a:path w="762000" h="762000">
                  <a:moveTo>
                    <a:pt x="381000" y="152400"/>
                  </a:moveTo>
                  <a:cubicBezTo>
                    <a:pt x="254748" y="152400"/>
                    <a:pt x="152400" y="254748"/>
                    <a:pt x="152400" y="381000"/>
                  </a:cubicBezTo>
                  <a:cubicBezTo>
                    <a:pt x="152400" y="507252"/>
                    <a:pt x="254748" y="609600"/>
                    <a:pt x="381000" y="609600"/>
                  </a:cubicBezTo>
                  <a:cubicBezTo>
                    <a:pt x="507252" y="609600"/>
                    <a:pt x="609600" y="507252"/>
                    <a:pt x="609600" y="381000"/>
                  </a:cubicBezTo>
                  <a:cubicBezTo>
                    <a:pt x="609600" y="254748"/>
                    <a:pt x="507252" y="152400"/>
                    <a:pt x="381000" y="152400"/>
                  </a:cubicBezTo>
                  <a:close/>
                  <a:moveTo>
                    <a:pt x="381000" y="0"/>
                  </a:moveTo>
                  <a:cubicBezTo>
                    <a:pt x="591420" y="0"/>
                    <a:pt x="762000" y="170580"/>
                    <a:pt x="762000" y="381000"/>
                  </a:cubicBezTo>
                  <a:cubicBezTo>
                    <a:pt x="762000" y="591420"/>
                    <a:pt x="591420" y="762000"/>
                    <a:pt x="381000" y="762000"/>
                  </a:cubicBezTo>
                  <a:cubicBezTo>
                    <a:pt x="170580" y="762000"/>
                    <a:pt x="0" y="591420"/>
                    <a:pt x="0" y="381000"/>
                  </a:cubicBezTo>
                  <a:cubicBezTo>
                    <a:pt x="0" y="170580"/>
                    <a:pt x="170580" y="0"/>
                    <a:pt x="381000" y="0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308C83B4-988E-6ECD-9829-0DB8AEB581E1}"/>
              </a:ext>
            </a:extLst>
          </p:cNvPr>
          <p:cNvGrpSpPr/>
          <p:nvPr/>
        </p:nvGrpSpPr>
        <p:grpSpPr>
          <a:xfrm>
            <a:off x="6553200" y="2971800"/>
            <a:ext cx="914400" cy="914400"/>
            <a:chOff x="9753600" y="1600200"/>
            <a:chExt cx="914400" cy="9144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E66D080-34A0-E5C3-63A1-113B8E24C8AA}"/>
                </a:ext>
              </a:extLst>
            </p:cNvPr>
            <p:cNvSpPr/>
            <p:nvPr/>
          </p:nvSpPr>
          <p:spPr>
            <a:xfrm>
              <a:off x="9753600" y="1600200"/>
              <a:ext cx="914400" cy="914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35565BE-870C-65BE-1E36-0E95BBCFD07C}"/>
                </a:ext>
              </a:extLst>
            </p:cNvPr>
            <p:cNvSpPr/>
            <p:nvPr/>
          </p:nvSpPr>
          <p:spPr>
            <a:xfrm>
              <a:off x="9829800" y="2133600"/>
              <a:ext cx="762000" cy="1524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206A5FA-259A-ABE6-31E3-28F23FE64470}"/>
                </a:ext>
              </a:extLst>
            </p:cNvPr>
            <p:cNvSpPr/>
            <p:nvPr/>
          </p:nvSpPr>
          <p:spPr>
            <a:xfrm>
              <a:off x="9829800" y="1828800"/>
              <a:ext cx="762000" cy="1524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63A35798-7174-8CCE-970B-F65ECB1857B9}"/>
              </a:ext>
            </a:extLst>
          </p:cNvPr>
          <p:cNvSpPr/>
          <p:nvPr/>
        </p:nvSpPr>
        <p:spPr>
          <a:xfrm>
            <a:off x="4253218" y="3878943"/>
            <a:ext cx="937907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/>
              <a:t>“as for you”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5056044-6253-0450-787F-F41456900788}"/>
              </a:ext>
            </a:extLst>
          </p:cNvPr>
          <p:cNvSpPr/>
          <p:nvPr/>
        </p:nvSpPr>
        <p:spPr>
          <a:xfrm>
            <a:off x="5615293" y="3886200"/>
            <a:ext cx="2766707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/>
              <a:t>“question(s) are happening”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313338F-73F8-2DB3-1D1B-D9A7D8465E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073" y="2976562"/>
            <a:ext cx="923927" cy="923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3556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87781-A9AC-5EAD-69CE-57E095F22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Augmentative and Alternative Communication (AAC)?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BF20B-C5E9-5E1C-58AF-4B4E3F58A9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“All the ways that someone communicates besides talking” (ASHA)</a:t>
            </a:r>
          </a:p>
          <a:p>
            <a:pPr lvl="1"/>
            <a:r>
              <a:rPr lang="en-US" dirty="0"/>
              <a:t>Narrow view: Includes strategies and tools for individuals with speech or language impairments</a:t>
            </a:r>
          </a:p>
          <a:p>
            <a:pPr lvl="1"/>
            <a:r>
              <a:rPr lang="en-US" dirty="0"/>
              <a:t>Broad view: Everybody now uses some form of AAC, and one should be aware of pitfalls and responsible use (applicable to HEST)</a:t>
            </a:r>
          </a:p>
          <a:p>
            <a:r>
              <a:rPr lang="en-US" dirty="0"/>
              <a:t>Helps users communicate when verbal speech is not possible or is insufficient</a:t>
            </a:r>
          </a:p>
          <a:p>
            <a:pPr lvl="1"/>
            <a:r>
              <a:rPr lang="en-US" dirty="0"/>
              <a:t>External reasons: Noise, multitasking</a:t>
            </a:r>
          </a:p>
          <a:p>
            <a:pPr lvl="1"/>
            <a:r>
              <a:rPr lang="en-US" dirty="0"/>
              <a:t>Communicator reasons: various conditions, such as cerebral palsy, ALS, autism, stroke, and more</a:t>
            </a:r>
          </a:p>
          <a:p>
            <a:pPr lvl="2"/>
            <a:r>
              <a:rPr lang="en-US" dirty="0"/>
              <a:t>Example: Stephen Hawking</a:t>
            </a:r>
          </a:p>
          <a:p>
            <a:pPr lvl="2"/>
            <a:r>
              <a:rPr lang="en-US" dirty="0"/>
              <a:t>Synthesized voice (e.g., Siri on iPhone)</a:t>
            </a:r>
          </a:p>
        </p:txBody>
      </p:sp>
    </p:spTree>
    <p:extLst>
      <p:ext uri="{BB962C8B-B14F-4D97-AF65-F5344CB8AC3E}">
        <p14:creationId xmlns:p14="http://schemas.microsoft.com/office/powerpoint/2010/main" val="21500728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B7058-D836-9715-50D4-53C154E76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Verbal communication is demanding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0CB659-46D6-DDB4-C506-DB0830C612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terms of </a:t>
            </a:r>
          </a:p>
          <a:p>
            <a:pPr lvl="1"/>
            <a:r>
              <a:rPr lang="en-US" dirty="0"/>
              <a:t>Visual processing </a:t>
            </a:r>
          </a:p>
          <a:p>
            <a:pPr lvl="1"/>
            <a:r>
              <a:rPr lang="en-US" dirty="0"/>
              <a:t>Acoustic processing</a:t>
            </a:r>
          </a:p>
          <a:p>
            <a:pPr lvl="1"/>
            <a:r>
              <a:rPr lang="en-US" dirty="0"/>
              <a:t>Linguistic processing</a:t>
            </a:r>
          </a:p>
          <a:p>
            <a:pPr lvl="1"/>
            <a:r>
              <a:rPr lang="en-US" dirty="0"/>
              <a:t>Prosody processing </a:t>
            </a:r>
          </a:p>
          <a:p>
            <a:r>
              <a:rPr lang="en-US" dirty="0"/>
              <a:t>Keep these requirements in mind when we discuss Emoji mode communication</a:t>
            </a:r>
          </a:p>
          <a:p>
            <a:pPr marL="0" indent="0">
              <a:buNone/>
            </a:pPr>
            <a:r>
              <a:rPr lang="en-US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24498607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E57D4-0280-1D21-128E-152E955D3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users of AAC (narrow)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AD480D-46B7-63ED-B9B2-E142A7A0D7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Children with developmental disabilities</a:t>
            </a:r>
          </a:p>
          <a:p>
            <a:pPr lvl="1"/>
            <a:r>
              <a:rPr lang="en-US" dirty="0"/>
              <a:t>Autism Spectrum Disorders / Conditions (ASD / ASC)</a:t>
            </a:r>
          </a:p>
          <a:p>
            <a:pPr lvl="1"/>
            <a:r>
              <a:rPr lang="en-US" dirty="0"/>
              <a:t>Down syndrome</a:t>
            </a:r>
          </a:p>
          <a:p>
            <a:r>
              <a:rPr lang="en-US" dirty="0"/>
              <a:t>Adults with physical disabilities affecting speech</a:t>
            </a:r>
          </a:p>
          <a:p>
            <a:pPr lvl="1"/>
            <a:r>
              <a:rPr lang="en-US" dirty="0"/>
              <a:t>Cerebral palsy</a:t>
            </a:r>
          </a:p>
          <a:p>
            <a:pPr lvl="1"/>
            <a:r>
              <a:rPr lang="en-US" dirty="0"/>
              <a:t>Spinal cord injuries</a:t>
            </a:r>
          </a:p>
          <a:p>
            <a:pPr lvl="1"/>
            <a:r>
              <a:rPr lang="en-US" dirty="0"/>
              <a:t>ALS</a:t>
            </a:r>
          </a:p>
          <a:p>
            <a:r>
              <a:rPr lang="en-US" dirty="0"/>
              <a:t>Adults with acquired communication disorders</a:t>
            </a:r>
          </a:p>
          <a:p>
            <a:pPr lvl="1"/>
            <a:r>
              <a:rPr lang="en-US" dirty="0"/>
              <a:t>Aphasia (stroke, traumatic brain injury)</a:t>
            </a:r>
          </a:p>
          <a:p>
            <a:pPr lvl="1"/>
            <a:r>
              <a:rPr lang="en-US" dirty="0"/>
              <a:t>Neurodegenerative diseases (Parkinson’s disease)</a:t>
            </a:r>
          </a:p>
          <a:p>
            <a:r>
              <a:rPr lang="en-US" dirty="0"/>
              <a:t>Individuals with temporary impairments</a:t>
            </a:r>
          </a:p>
          <a:p>
            <a:pPr lvl="1"/>
            <a:r>
              <a:rPr lang="en-US" dirty="0"/>
              <a:t>Surgery affecting mouth or vocal cords</a:t>
            </a:r>
          </a:p>
          <a:p>
            <a:pPr lvl="1"/>
            <a:r>
              <a:rPr lang="en-US" dirty="0"/>
              <a:t>Dental work</a:t>
            </a:r>
          </a:p>
        </p:txBody>
      </p:sp>
    </p:spTree>
    <p:extLst>
      <p:ext uri="{BB962C8B-B14F-4D97-AF65-F5344CB8AC3E}">
        <p14:creationId xmlns:p14="http://schemas.microsoft.com/office/powerpoint/2010/main" val="32015569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92830-81FE-30A3-92D9-97FFE5A8A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Inherent (“no-tech”) AAC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AC272D-9347-DAB2-F05F-BB8CD7AF1B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Hand or bodily gestures</a:t>
            </a:r>
          </a:p>
          <a:p>
            <a:r>
              <a:rPr lang="en-US" dirty="0"/>
              <a:t>Facial expressions</a:t>
            </a:r>
          </a:p>
          <a:p>
            <a:r>
              <a:rPr lang="en-US" dirty="0"/>
              <a:t>Pointing</a:t>
            </a:r>
          </a:p>
          <a:p>
            <a:r>
              <a:rPr lang="en-US" dirty="0"/>
              <a:t>Nonlinguistic vocalization</a:t>
            </a:r>
          </a:p>
          <a:p>
            <a:pPr lvl="1"/>
            <a:r>
              <a:rPr lang="en-US" dirty="0"/>
              <a:t>Interjections (“hmm”, “oh”)</a:t>
            </a:r>
          </a:p>
          <a:p>
            <a:pPr lvl="1"/>
            <a:r>
              <a:rPr lang="en-US" dirty="0"/>
              <a:t>Prosody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0C4A499C-95A7-4DE8-D429-5ED8BB73BB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425387"/>
            <a:ext cx="5603983" cy="420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0E418D3-ABB2-5BB5-CA3A-64427EA17761}"/>
              </a:ext>
            </a:extLst>
          </p:cNvPr>
          <p:cNvSpPr txBox="1"/>
          <p:nvPr/>
        </p:nvSpPr>
        <p:spPr>
          <a:xfrm>
            <a:off x="3886200" y="6488668"/>
            <a:ext cx="8305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b="1" dirty="0"/>
              <a:t>Image: </a:t>
            </a:r>
            <a:r>
              <a:rPr lang="en-US" dirty="0"/>
              <a:t>Mariano (2005) https://commons.wikimedia.org/w/index.php?curid=265811</a:t>
            </a:r>
          </a:p>
        </p:txBody>
      </p:sp>
    </p:spTree>
    <p:extLst>
      <p:ext uri="{BB962C8B-B14F-4D97-AF65-F5344CB8AC3E}">
        <p14:creationId xmlns:p14="http://schemas.microsoft.com/office/powerpoint/2010/main" val="37983757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7AB04-EC4D-4E88-8C38-85E749DC9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Physical (low-tech) AAC tools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FD352E-2567-DB29-BEB3-4D7F5208CE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Paper-based communication boards</a:t>
            </a:r>
          </a:p>
          <a:p>
            <a:pPr lvl="1"/>
            <a:r>
              <a:rPr lang="en-US" dirty="0"/>
              <a:t>Use of letters, pictures, symbols, or words</a:t>
            </a:r>
          </a:p>
          <a:p>
            <a:pPr lvl="1"/>
            <a:r>
              <a:rPr lang="en-US" dirty="0"/>
              <a:t>Cost-effective and portable</a:t>
            </a:r>
          </a:p>
          <a:p>
            <a:r>
              <a:rPr lang="en-US" dirty="0"/>
              <a:t>Manual communication books</a:t>
            </a:r>
          </a:p>
          <a:p>
            <a:pPr lvl="1"/>
            <a:r>
              <a:rPr lang="en-US" dirty="0"/>
              <a:t>Suitable for individuals with limited fine motor skills</a:t>
            </a:r>
          </a:p>
          <a:p>
            <a:pPr lvl="1"/>
            <a:r>
              <a:rPr lang="en-US" dirty="0"/>
              <a:t>Example: PECS (Picture Exchange Communication System)</a:t>
            </a:r>
          </a:p>
          <a:p>
            <a:r>
              <a:rPr lang="en-US" dirty="0"/>
              <a:t>Gestures or sign language</a:t>
            </a:r>
          </a:p>
          <a:p>
            <a:pPr lvl="1"/>
            <a:r>
              <a:rPr lang="en-US" dirty="0"/>
              <a:t>Often used in combination with other AAC methods</a:t>
            </a:r>
          </a:p>
          <a:p>
            <a:pPr lvl="1"/>
            <a:r>
              <a:rPr lang="en-US" dirty="0"/>
              <a:t>Requires manual dexterity and fine motor skills</a:t>
            </a:r>
          </a:p>
        </p:txBody>
      </p:sp>
    </p:spTree>
    <p:extLst>
      <p:ext uri="{BB962C8B-B14F-4D97-AF65-F5344CB8AC3E}">
        <p14:creationId xmlns:p14="http://schemas.microsoft.com/office/powerpoint/2010/main" val="42346581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2612</Words>
  <Application>Microsoft Office PowerPoint</Application>
  <PresentationFormat>Widescreen</PresentationFormat>
  <Paragraphs>418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4" baseType="lpstr">
      <vt:lpstr>Arial</vt:lpstr>
      <vt:lpstr>Calibri</vt:lpstr>
      <vt:lpstr>Calibri Light</vt:lpstr>
      <vt:lpstr>Cambria Math</vt:lpstr>
      <vt:lpstr>Consolas</vt:lpstr>
      <vt:lpstr>Courier New</vt:lpstr>
      <vt:lpstr>Wingdings</vt:lpstr>
      <vt:lpstr>Office Theme</vt:lpstr>
      <vt:lpstr>Toward the application of an emoji language in augmentative and alternative communication (AAC)</vt:lpstr>
      <vt:lpstr>Disclaimers</vt:lpstr>
      <vt:lpstr>Introduction to AAC and its clinical implications</vt:lpstr>
      <vt:lpstr>What is “communication”?</vt:lpstr>
      <vt:lpstr>What is Augmentative and Alternative Communication (AAC)?</vt:lpstr>
      <vt:lpstr>Verbal communication is demanding </vt:lpstr>
      <vt:lpstr>Typical users of AAC (narrow)</vt:lpstr>
      <vt:lpstr>Inherent (“no-tech”) AAC</vt:lpstr>
      <vt:lpstr>Physical (low-tech) AAC tools</vt:lpstr>
      <vt:lpstr>Communication board example</vt:lpstr>
      <vt:lpstr>PECS example</vt:lpstr>
      <vt:lpstr>Digital (high-tech) AAC tools</vt:lpstr>
      <vt:lpstr>Speech-generating device</vt:lpstr>
      <vt:lpstr>General AAC types</vt:lpstr>
      <vt:lpstr>Funding challenges</vt:lpstr>
      <vt:lpstr>Usability of AAC devices: Conceptual</vt:lpstr>
      <vt:lpstr>Usability of AAC devices: Physical</vt:lpstr>
      <vt:lpstr>Trends in AAC</vt:lpstr>
      <vt:lpstr>Audio communication advantages (“availability” over alternative or absent)</vt:lpstr>
      <vt:lpstr>Graphical communication advantages (pictorial / visual)</vt:lpstr>
      <vt:lpstr>Developing a graphical syntax</vt:lpstr>
      <vt:lpstr>Emoji – basics</vt:lpstr>
      <vt:lpstr>___grams</vt:lpstr>
      <vt:lpstr>Pictograms: US National Park Service</vt:lpstr>
      <vt:lpstr>Logograms: Hieroglyphs</vt:lpstr>
      <vt:lpstr>Ideograms</vt:lpstr>
      <vt:lpstr>Emoji – further details</vt:lpstr>
      <vt:lpstr>Key properties of language</vt:lpstr>
      <vt:lpstr>How to develop a “graphical language”?</vt:lpstr>
      <vt:lpstr>Advantages of nouns</vt:lpstr>
      <vt:lpstr>Semantic roles</vt:lpstr>
      <vt:lpstr>Expressing propositions through linkage</vt:lpstr>
      <vt:lpstr>The default “operator”</vt:lpstr>
      <vt:lpstr>Linkage to operator</vt:lpstr>
      <vt:lpstr>Assignment Grammar</vt:lpstr>
      <vt:lpstr>A first “graphical sentence”</vt:lpstr>
      <vt:lpstr>A first “graphical question”</vt:lpstr>
      <vt:lpstr>Adding topics / subjects</vt:lpstr>
      <vt:lpstr>Adjuncts</vt:lpstr>
      <vt:lpstr>Example adjuncts</vt:lpstr>
      <vt:lpstr>Adjuncts can form complete sentences</vt:lpstr>
      <vt:lpstr>Multiple adjuncts combine to refine meaning</vt:lpstr>
      <vt:lpstr>Multiple adjuncts combine to refine meaning</vt:lpstr>
      <vt:lpstr>Complex questions via multiple adjuncts</vt:lpstr>
      <vt:lpstr>Additional topics handled by Assignment Grammar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Justin Dvorak</dc:creator>
  <cp:lastModifiedBy>Frank Boutsen</cp:lastModifiedBy>
  <cp:revision>19</cp:revision>
  <dcterms:created xsi:type="dcterms:W3CDTF">2026-05-01T22:45:10Z</dcterms:created>
  <dcterms:modified xsi:type="dcterms:W3CDTF">2026-06-02T17:00:45Z</dcterms:modified>
</cp:coreProperties>
</file>