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35"/>
  </p:notesMasterIdLst>
  <p:sldIdLst>
    <p:sldId id="256" r:id="rId2"/>
    <p:sldId id="259" r:id="rId3"/>
    <p:sldId id="285" r:id="rId4"/>
    <p:sldId id="286" r:id="rId5"/>
    <p:sldId id="262" r:id="rId6"/>
    <p:sldId id="263" r:id="rId7"/>
    <p:sldId id="264" r:id="rId8"/>
    <p:sldId id="265" r:id="rId9"/>
    <p:sldId id="257" r:id="rId10"/>
    <p:sldId id="266" r:id="rId11"/>
    <p:sldId id="267" r:id="rId12"/>
    <p:sldId id="268" r:id="rId13"/>
    <p:sldId id="269" r:id="rId14"/>
    <p:sldId id="270" r:id="rId15"/>
    <p:sldId id="271" r:id="rId16"/>
    <p:sldId id="272" r:id="rId17"/>
    <p:sldId id="273" r:id="rId18"/>
    <p:sldId id="274" r:id="rId19"/>
    <p:sldId id="275" r:id="rId20"/>
    <p:sldId id="277" r:id="rId21"/>
    <p:sldId id="279" r:id="rId22"/>
    <p:sldId id="280" r:id="rId23"/>
    <p:sldId id="281" r:id="rId24"/>
    <p:sldId id="282" r:id="rId25"/>
    <p:sldId id="283" r:id="rId26"/>
    <p:sldId id="284" r:id="rId27"/>
    <p:sldId id="287" r:id="rId28"/>
    <p:sldId id="290" r:id="rId29"/>
    <p:sldId id="291" r:id="rId30"/>
    <p:sldId id="292" r:id="rId31"/>
    <p:sldId id="293" r:id="rId32"/>
    <p:sldId id="294" r:id="rId33"/>
    <p:sldId id="288" r:id="rId34"/>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0CC089-6088-814E-B2B5-613A220B0B54}">
          <p14:sldIdLst>
            <p14:sldId id="256"/>
            <p14:sldId id="259"/>
            <p14:sldId id="285"/>
            <p14:sldId id="286"/>
            <p14:sldId id="262"/>
            <p14:sldId id="263"/>
            <p14:sldId id="264"/>
            <p14:sldId id="265"/>
            <p14:sldId id="257"/>
            <p14:sldId id="266"/>
            <p14:sldId id="267"/>
            <p14:sldId id="268"/>
            <p14:sldId id="269"/>
            <p14:sldId id="270"/>
            <p14:sldId id="271"/>
            <p14:sldId id="272"/>
            <p14:sldId id="273"/>
            <p14:sldId id="274"/>
            <p14:sldId id="275"/>
            <p14:sldId id="277"/>
            <p14:sldId id="279"/>
            <p14:sldId id="280"/>
            <p14:sldId id="281"/>
            <p14:sldId id="282"/>
            <p14:sldId id="283"/>
            <p14:sldId id="284"/>
            <p14:sldId id="287"/>
            <p14:sldId id="290"/>
            <p14:sldId id="291"/>
            <p14:sldId id="292"/>
            <p14:sldId id="293"/>
            <p14:sldId id="294"/>
          </p14:sldIdLst>
        </p14:section>
        <p14:section name="Extra slides" id="{28786497-6DE9-064D-9DC3-9D1EBF0413F3}">
          <p14:sldIdLst>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AD6"/>
    <a:srgbClr val="F4E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p:restoredTop sz="81615"/>
  </p:normalViewPr>
  <p:slideViewPr>
    <p:cSldViewPr snapToGrid="0">
      <p:cViewPr varScale="1">
        <p:scale>
          <a:sx n="88" d="100"/>
          <a:sy n="88" d="100"/>
        </p:scale>
        <p:origin x="208"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22B95-01E5-4977-977C-57FA7BAF505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DA935C-2D41-44E2-8F29-921FC0666933}">
      <dgm:prSet/>
      <dgm:spPr/>
      <dgm:t>
        <a:bodyPr/>
        <a:lstStyle/>
        <a:p>
          <a:r>
            <a:rPr lang="en-US" b="1" dirty="0"/>
            <a:t>Repeated data:</a:t>
          </a:r>
          <a:r>
            <a:rPr lang="en-US" dirty="0"/>
            <a:t> Data that are not independent. </a:t>
          </a:r>
        </a:p>
      </dgm:t>
    </dgm:pt>
    <dgm:pt modelId="{542AC012-3B59-4003-8812-015E9AC0CC0E}" type="parTrans" cxnId="{713CF35F-13A0-4816-8AB8-7A9FB9FAA33A}">
      <dgm:prSet/>
      <dgm:spPr/>
      <dgm:t>
        <a:bodyPr/>
        <a:lstStyle/>
        <a:p>
          <a:endParaRPr lang="en-US"/>
        </a:p>
      </dgm:t>
    </dgm:pt>
    <dgm:pt modelId="{DBDAC849-C078-42A6-8501-6B0FA93D19C7}" type="sibTrans" cxnId="{713CF35F-13A0-4816-8AB8-7A9FB9FAA33A}">
      <dgm:prSet/>
      <dgm:spPr/>
      <dgm:t>
        <a:bodyPr/>
        <a:lstStyle/>
        <a:p>
          <a:endParaRPr lang="en-US"/>
        </a:p>
      </dgm:t>
    </dgm:pt>
    <dgm:pt modelId="{82BEC6A8-5CB8-4814-A6F8-635F7548EE41}">
      <dgm:prSet/>
      <dgm:spPr/>
      <dgm:t>
        <a:bodyPr/>
        <a:lstStyle/>
        <a:p>
          <a:r>
            <a:rPr lang="en-US" b="1"/>
            <a:t>Hierarchical or nested data:</a:t>
          </a:r>
          <a:r>
            <a:rPr lang="en-US"/>
            <a:t> Observations grouped within higher-level units (students within classrooms, patients within hospitals, items within participants).</a:t>
          </a:r>
        </a:p>
      </dgm:t>
    </dgm:pt>
    <dgm:pt modelId="{93EB829E-EEB5-424F-AD40-56C76F907911}" type="parTrans" cxnId="{C1171EA1-409E-4D8E-9ECE-03B08C14D7AD}">
      <dgm:prSet/>
      <dgm:spPr/>
      <dgm:t>
        <a:bodyPr/>
        <a:lstStyle/>
        <a:p>
          <a:endParaRPr lang="en-US"/>
        </a:p>
      </dgm:t>
    </dgm:pt>
    <dgm:pt modelId="{DD78D6A6-6424-4DE7-B08C-CFCB031E4235}" type="sibTrans" cxnId="{C1171EA1-409E-4D8E-9ECE-03B08C14D7AD}">
      <dgm:prSet/>
      <dgm:spPr/>
      <dgm:t>
        <a:bodyPr/>
        <a:lstStyle/>
        <a:p>
          <a:endParaRPr lang="en-US"/>
        </a:p>
      </dgm:t>
    </dgm:pt>
    <dgm:pt modelId="{0860FBCD-AF5A-4170-82E3-46BFD122C5AB}">
      <dgm:prSet/>
      <dgm:spPr/>
      <dgm:t>
        <a:bodyPr/>
        <a:lstStyle/>
        <a:p>
          <a:r>
            <a:rPr lang="en-US" b="1"/>
            <a:t>Unbalanced or missing data: </a:t>
          </a:r>
          <a:r>
            <a:rPr lang="en-US"/>
            <a:t>Different numbers of observations per participants, missing trials or time points. </a:t>
          </a:r>
        </a:p>
      </dgm:t>
    </dgm:pt>
    <dgm:pt modelId="{FB424B04-FAEC-47FF-8BC0-08D3F88EFAEF}" type="parTrans" cxnId="{AEDDE1F3-12AB-4226-AD4C-642E2EEA81A3}">
      <dgm:prSet/>
      <dgm:spPr/>
      <dgm:t>
        <a:bodyPr/>
        <a:lstStyle/>
        <a:p>
          <a:endParaRPr lang="en-US"/>
        </a:p>
      </dgm:t>
    </dgm:pt>
    <dgm:pt modelId="{3DEB5A69-9D76-4E0D-9C74-04AEA8E44CA5}" type="sibTrans" cxnId="{AEDDE1F3-12AB-4226-AD4C-642E2EEA81A3}">
      <dgm:prSet/>
      <dgm:spPr/>
      <dgm:t>
        <a:bodyPr/>
        <a:lstStyle/>
        <a:p>
          <a:endParaRPr lang="en-US"/>
        </a:p>
      </dgm:t>
    </dgm:pt>
    <dgm:pt modelId="{598381D7-93CE-4702-B595-68C21036DC05}">
      <dgm:prSet/>
      <dgm:spPr/>
      <dgm:t>
        <a:bodyPr/>
        <a:lstStyle/>
        <a:p>
          <a:r>
            <a:rPr lang="en-US" b="1" dirty="0"/>
            <a:t>Continuous dependent variables</a:t>
          </a:r>
          <a:r>
            <a:rPr lang="en-US" dirty="0"/>
            <a:t>: Reaction times, accuracy… </a:t>
          </a:r>
        </a:p>
      </dgm:t>
    </dgm:pt>
    <dgm:pt modelId="{783B47D7-8816-4111-99A7-97B04E920E1F}" type="parTrans" cxnId="{BD67C24E-6163-49FF-8BD2-5D6604FF204C}">
      <dgm:prSet/>
      <dgm:spPr/>
      <dgm:t>
        <a:bodyPr/>
        <a:lstStyle/>
        <a:p>
          <a:endParaRPr lang="en-US"/>
        </a:p>
      </dgm:t>
    </dgm:pt>
    <dgm:pt modelId="{15FF80BA-0BF0-4B6C-9875-0037A9FA080F}" type="sibTrans" cxnId="{BD67C24E-6163-49FF-8BD2-5D6604FF204C}">
      <dgm:prSet/>
      <dgm:spPr/>
      <dgm:t>
        <a:bodyPr/>
        <a:lstStyle/>
        <a:p>
          <a:endParaRPr lang="en-US"/>
        </a:p>
      </dgm:t>
    </dgm:pt>
    <dgm:pt modelId="{37BC8D7D-D958-4836-9E18-A2EBD600CA36}" type="pres">
      <dgm:prSet presAssocID="{55122B95-01E5-4977-977C-57FA7BAF505B}" presName="root" presStyleCnt="0">
        <dgm:presLayoutVars>
          <dgm:dir/>
          <dgm:resizeHandles val="exact"/>
        </dgm:presLayoutVars>
      </dgm:prSet>
      <dgm:spPr/>
    </dgm:pt>
    <dgm:pt modelId="{CF273384-0642-4595-ABCC-08F07253FC29}" type="pres">
      <dgm:prSet presAssocID="{8DDA935C-2D41-44E2-8F29-921FC0666933}" presName="compNode" presStyleCnt="0"/>
      <dgm:spPr/>
    </dgm:pt>
    <dgm:pt modelId="{F4BEB811-859B-431B-A7C3-514C0DA6BE79}" type="pres">
      <dgm:prSet presAssocID="{8DDA935C-2D41-44E2-8F29-921FC0666933}" presName="bgRect" presStyleLbl="bgShp" presStyleIdx="0" presStyleCnt="4"/>
      <dgm:spPr/>
    </dgm:pt>
    <dgm:pt modelId="{D002E524-9228-40BF-9E1B-CE30BBD71ACD}" type="pres">
      <dgm:prSet presAssocID="{8DDA935C-2D41-44E2-8F29-921FC06669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60F39C9F-9C07-425D-9B74-FA5A4ECF56C4}" type="pres">
      <dgm:prSet presAssocID="{8DDA935C-2D41-44E2-8F29-921FC0666933}" presName="spaceRect" presStyleCnt="0"/>
      <dgm:spPr/>
    </dgm:pt>
    <dgm:pt modelId="{44F05968-FAD3-4A40-BC83-9D8AB64680FD}" type="pres">
      <dgm:prSet presAssocID="{8DDA935C-2D41-44E2-8F29-921FC0666933}" presName="parTx" presStyleLbl="revTx" presStyleIdx="0" presStyleCnt="4">
        <dgm:presLayoutVars>
          <dgm:chMax val="0"/>
          <dgm:chPref val="0"/>
        </dgm:presLayoutVars>
      </dgm:prSet>
      <dgm:spPr/>
    </dgm:pt>
    <dgm:pt modelId="{3855D902-7B2B-4237-8D8B-04C84CB3C6FE}" type="pres">
      <dgm:prSet presAssocID="{DBDAC849-C078-42A6-8501-6B0FA93D19C7}" presName="sibTrans" presStyleCnt="0"/>
      <dgm:spPr/>
    </dgm:pt>
    <dgm:pt modelId="{F32518EF-1619-448D-99FE-64042C78D4A6}" type="pres">
      <dgm:prSet presAssocID="{82BEC6A8-5CB8-4814-A6F8-635F7548EE41}" presName="compNode" presStyleCnt="0"/>
      <dgm:spPr/>
    </dgm:pt>
    <dgm:pt modelId="{DBF21983-8D4B-4CF5-979E-4D770EE5BC44}" type="pres">
      <dgm:prSet presAssocID="{82BEC6A8-5CB8-4814-A6F8-635F7548EE41}" presName="bgRect" presStyleLbl="bgShp" presStyleIdx="1" presStyleCnt="4"/>
      <dgm:spPr/>
    </dgm:pt>
    <dgm:pt modelId="{9D6B218A-4AF8-4166-B3EA-D39E491DDF9A}" type="pres">
      <dgm:prSet presAssocID="{82BEC6A8-5CB8-4814-A6F8-635F7548EE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2314F58D-3926-4110-9C90-E453787A6800}" type="pres">
      <dgm:prSet presAssocID="{82BEC6A8-5CB8-4814-A6F8-635F7548EE41}" presName="spaceRect" presStyleCnt="0"/>
      <dgm:spPr/>
    </dgm:pt>
    <dgm:pt modelId="{330720AC-F7F4-4616-A255-160A7B751F1B}" type="pres">
      <dgm:prSet presAssocID="{82BEC6A8-5CB8-4814-A6F8-635F7548EE41}" presName="parTx" presStyleLbl="revTx" presStyleIdx="1" presStyleCnt="4">
        <dgm:presLayoutVars>
          <dgm:chMax val="0"/>
          <dgm:chPref val="0"/>
        </dgm:presLayoutVars>
      </dgm:prSet>
      <dgm:spPr/>
    </dgm:pt>
    <dgm:pt modelId="{F1FA982A-6FE2-431B-90D3-A8BBFB6A502E}" type="pres">
      <dgm:prSet presAssocID="{DD78D6A6-6424-4DE7-B08C-CFCB031E4235}" presName="sibTrans" presStyleCnt="0"/>
      <dgm:spPr/>
    </dgm:pt>
    <dgm:pt modelId="{0CCCD210-34BB-4E58-9ED5-1671F9E42815}" type="pres">
      <dgm:prSet presAssocID="{0860FBCD-AF5A-4170-82E3-46BFD122C5AB}" presName="compNode" presStyleCnt="0"/>
      <dgm:spPr/>
    </dgm:pt>
    <dgm:pt modelId="{3F51D176-6111-4F25-A969-C7573275F9F5}" type="pres">
      <dgm:prSet presAssocID="{0860FBCD-AF5A-4170-82E3-46BFD122C5AB}" presName="bgRect" presStyleLbl="bgShp" presStyleIdx="2" presStyleCnt="4"/>
      <dgm:spPr/>
    </dgm:pt>
    <dgm:pt modelId="{ACFCC72C-CFC3-4564-82B6-60A5A5FCCC58}" type="pres">
      <dgm:prSet presAssocID="{0860FBCD-AF5A-4170-82E3-46BFD122C5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417A60D3-5C20-44FC-BCDA-3CDAAB8EC18D}" type="pres">
      <dgm:prSet presAssocID="{0860FBCD-AF5A-4170-82E3-46BFD122C5AB}" presName="spaceRect" presStyleCnt="0"/>
      <dgm:spPr/>
    </dgm:pt>
    <dgm:pt modelId="{E14C01CF-CB9E-4FD7-9C56-BE698DA3EDAE}" type="pres">
      <dgm:prSet presAssocID="{0860FBCD-AF5A-4170-82E3-46BFD122C5AB}" presName="parTx" presStyleLbl="revTx" presStyleIdx="2" presStyleCnt="4">
        <dgm:presLayoutVars>
          <dgm:chMax val="0"/>
          <dgm:chPref val="0"/>
        </dgm:presLayoutVars>
      </dgm:prSet>
      <dgm:spPr/>
    </dgm:pt>
    <dgm:pt modelId="{E77A6D70-8F61-4CFF-B78C-803C6A62746D}" type="pres">
      <dgm:prSet presAssocID="{3DEB5A69-9D76-4E0D-9C74-04AEA8E44CA5}" presName="sibTrans" presStyleCnt="0"/>
      <dgm:spPr/>
    </dgm:pt>
    <dgm:pt modelId="{4E87F442-0A3E-4067-A04C-66190AD7FB25}" type="pres">
      <dgm:prSet presAssocID="{598381D7-93CE-4702-B595-68C21036DC05}" presName="compNode" presStyleCnt="0"/>
      <dgm:spPr/>
    </dgm:pt>
    <dgm:pt modelId="{EEA695E7-2D97-4AEB-8BDD-EFCCCA2CC101}" type="pres">
      <dgm:prSet presAssocID="{598381D7-93CE-4702-B595-68C21036DC05}" presName="bgRect" presStyleLbl="bgShp" presStyleIdx="3" presStyleCnt="4"/>
      <dgm:spPr/>
    </dgm:pt>
    <dgm:pt modelId="{BA091044-F96A-4879-B732-A1B0598A6024}" type="pres">
      <dgm:prSet presAssocID="{598381D7-93CE-4702-B595-68C21036DC0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ext>
      </dgm:extLst>
    </dgm:pt>
    <dgm:pt modelId="{0CF71C27-AFD9-4FFF-BAF6-41E4D66FF13B}" type="pres">
      <dgm:prSet presAssocID="{598381D7-93CE-4702-B595-68C21036DC05}" presName="spaceRect" presStyleCnt="0"/>
      <dgm:spPr/>
    </dgm:pt>
    <dgm:pt modelId="{1CA47371-B5CF-40E1-AC6C-B4506C07175B}" type="pres">
      <dgm:prSet presAssocID="{598381D7-93CE-4702-B595-68C21036DC05}" presName="parTx" presStyleLbl="revTx" presStyleIdx="3" presStyleCnt="4">
        <dgm:presLayoutVars>
          <dgm:chMax val="0"/>
          <dgm:chPref val="0"/>
        </dgm:presLayoutVars>
      </dgm:prSet>
      <dgm:spPr/>
    </dgm:pt>
  </dgm:ptLst>
  <dgm:cxnLst>
    <dgm:cxn modelId="{BD67C24E-6163-49FF-8BD2-5D6604FF204C}" srcId="{55122B95-01E5-4977-977C-57FA7BAF505B}" destId="{598381D7-93CE-4702-B595-68C21036DC05}" srcOrd="3" destOrd="0" parTransId="{783B47D7-8816-4111-99A7-97B04E920E1F}" sibTransId="{15FF80BA-0BF0-4B6C-9875-0037A9FA080F}"/>
    <dgm:cxn modelId="{713CF35F-13A0-4816-8AB8-7A9FB9FAA33A}" srcId="{55122B95-01E5-4977-977C-57FA7BAF505B}" destId="{8DDA935C-2D41-44E2-8F29-921FC0666933}" srcOrd="0" destOrd="0" parTransId="{542AC012-3B59-4003-8812-015E9AC0CC0E}" sibTransId="{DBDAC849-C078-42A6-8501-6B0FA93D19C7}"/>
    <dgm:cxn modelId="{E57AC895-7E62-486B-B9C3-C36ABB3FB4C8}" type="presOf" srcId="{55122B95-01E5-4977-977C-57FA7BAF505B}" destId="{37BC8D7D-D958-4836-9E18-A2EBD600CA36}" srcOrd="0" destOrd="0" presId="urn:microsoft.com/office/officeart/2018/2/layout/IconVerticalSolidList"/>
    <dgm:cxn modelId="{C1171EA1-409E-4D8E-9ECE-03B08C14D7AD}" srcId="{55122B95-01E5-4977-977C-57FA7BAF505B}" destId="{82BEC6A8-5CB8-4814-A6F8-635F7548EE41}" srcOrd="1" destOrd="0" parTransId="{93EB829E-EEB5-424F-AD40-56C76F907911}" sibTransId="{DD78D6A6-6424-4DE7-B08C-CFCB031E4235}"/>
    <dgm:cxn modelId="{82A0E2C2-1BF0-45CD-8F36-2FF5BBDC849F}" type="presOf" srcId="{0860FBCD-AF5A-4170-82E3-46BFD122C5AB}" destId="{E14C01CF-CB9E-4FD7-9C56-BE698DA3EDAE}" srcOrd="0" destOrd="0" presId="urn:microsoft.com/office/officeart/2018/2/layout/IconVerticalSolidList"/>
    <dgm:cxn modelId="{6EE742CF-1F15-4501-8DFA-F8A3443FEA21}" type="presOf" srcId="{82BEC6A8-5CB8-4814-A6F8-635F7548EE41}" destId="{330720AC-F7F4-4616-A255-160A7B751F1B}" srcOrd="0" destOrd="0" presId="urn:microsoft.com/office/officeart/2018/2/layout/IconVerticalSolidList"/>
    <dgm:cxn modelId="{B8E168DC-18B0-459C-93B6-E7E38A5B4DE7}" type="presOf" srcId="{8DDA935C-2D41-44E2-8F29-921FC0666933}" destId="{44F05968-FAD3-4A40-BC83-9D8AB64680FD}" srcOrd="0" destOrd="0" presId="urn:microsoft.com/office/officeart/2018/2/layout/IconVerticalSolidList"/>
    <dgm:cxn modelId="{40A1F4DD-4199-4FED-BCF3-EFE0D1841AA3}" type="presOf" srcId="{598381D7-93CE-4702-B595-68C21036DC05}" destId="{1CA47371-B5CF-40E1-AC6C-B4506C07175B}" srcOrd="0" destOrd="0" presId="urn:microsoft.com/office/officeart/2018/2/layout/IconVerticalSolidList"/>
    <dgm:cxn modelId="{AEDDE1F3-12AB-4226-AD4C-642E2EEA81A3}" srcId="{55122B95-01E5-4977-977C-57FA7BAF505B}" destId="{0860FBCD-AF5A-4170-82E3-46BFD122C5AB}" srcOrd="2" destOrd="0" parTransId="{FB424B04-FAEC-47FF-8BC0-08D3F88EFAEF}" sibTransId="{3DEB5A69-9D76-4E0D-9C74-04AEA8E44CA5}"/>
    <dgm:cxn modelId="{3D727FED-DB8D-41D9-99F6-603ADA5F5B0E}" type="presParOf" srcId="{37BC8D7D-D958-4836-9E18-A2EBD600CA36}" destId="{CF273384-0642-4595-ABCC-08F07253FC29}" srcOrd="0" destOrd="0" presId="urn:microsoft.com/office/officeart/2018/2/layout/IconVerticalSolidList"/>
    <dgm:cxn modelId="{4C1831D9-0D60-4042-B52B-69F8D3A6B890}" type="presParOf" srcId="{CF273384-0642-4595-ABCC-08F07253FC29}" destId="{F4BEB811-859B-431B-A7C3-514C0DA6BE79}" srcOrd="0" destOrd="0" presId="urn:microsoft.com/office/officeart/2018/2/layout/IconVerticalSolidList"/>
    <dgm:cxn modelId="{08328608-AC87-4FE4-86DE-55453F42FB00}" type="presParOf" srcId="{CF273384-0642-4595-ABCC-08F07253FC29}" destId="{D002E524-9228-40BF-9E1B-CE30BBD71ACD}" srcOrd="1" destOrd="0" presId="urn:microsoft.com/office/officeart/2018/2/layout/IconVerticalSolidList"/>
    <dgm:cxn modelId="{F31ECAC0-B934-47CD-A7A0-B226109A7AFA}" type="presParOf" srcId="{CF273384-0642-4595-ABCC-08F07253FC29}" destId="{60F39C9F-9C07-425D-9B74-FA5A4ECF56C4}" srcOrd="2" destOrd="0" presId="urn:microsoft.com/office/officeart/2018/2/layout/IconVerticalSolidList"/>
    <dgm:cxn modelId="{955EF685-01B7-4194-A8B5-28E9BD12A56A}" type="presParOf" srcId="{CF273384-0642-4595-ABCC-08F07253FC29}" destId="{44F05968-FAD3-4A40-BC83-9D8AB64680FD}" srcOrd="3" destOrd="0" presId="urn:microsoft.com/office/officeart/2018/2/layout/IconVerticalSolidList"/>
    <dgm:cxn modelId="{36507650-D31B-445A-A0DC-516A33391F83}" type="presParOf" srcId="{37BC8D7D-D958-4836-9E18-A2EBD600CA36}" destId="{3855D902-7B2B-4237-8D8B-04C84CB3C6FE}" srcOrd="1" destOrd="0" presId="urn:microsoft.com/office/officeart/2018/2/layout/IconVerticalSolidList"/>
    <dgm:cxn modelId="{67925801-3816-457B-84C1-C1A078187165}" type="presParOf" srcId="{37BC8D7D-D958-4836-9E18-A2EBD600CA36}" destId="{F32518EF-1619-448D-99FE-64042C78D4A6}" srcOrd="2" destOrd="0" presId="urn:microsoft.com/office/officeart/2018/2/layout/IconVerticalSolidList"/>
    <dgm:cxn modelId="{D855BC24-1D87-4624-8391-E6628508B544}" type="presParOf" srcId="{F32518EF-1619-448D-99FE-64042C78D4A6}" destId="{DBF21983-8D4B-4CF5-979E-4D770EE5BC44}" srcOrd="0" destOrd="0" presId="urn:microsoft.com/office/officeart/2018/2/layout/IconVerticalSolidList"/>
    <dgm:cxn modelId="{458A3B13-D78C-4636-8A91-1324C1345429}" type="presParOf" srcId="{F32518EF-1619-448D-99FE-64042C78D4A6}" destId="{9D6B218A-4AF8-4166-B3EA-D39E491DDF9A}" srcOrd="1" destOrd="0" presId="urn:microsoft.com/office/officeart/2018/2/layout/IconVerticalSolidList"/>
    <dgm:cxn modelId="{E76DB691-A0DD-4414-B267-9AFB51C90EE1}" type="presParOf" srcId="{F32518EF-1619-448D-99FE-64042C78D4A6}" destId="{2314F58D-3926-4110-9C90-E453787A6800}" srcOrd="2" destOrd="0" presId="urn:microsoft.com/office/officeart/2018/2/layout/IconVerticalSolidList"/>
    <dgm:cxn modelId="{0B76FF25-B441-4A44-9BF4-151E133FE628}" type="presParOf" srcId="{F32518EF-1619-448D-99FE-64042C78D4A6}" destId="{330720AC-F7F4-4616-A255-160A7B751F1B}" srcOrd="3" destOrd="0" presId="urn:microsoft.com/office/officeart/2018/2/layout/IconVerticalSolidList"/>
    <dgm:cxn modelId="{A111B6CE-0B0E-4BAD-847A-F4CF5063B182}" type="presParOf" srcId="{37BC8D7D-D958-4836-9E18-A2EBD600CA36}" destId="{F1FA982A-6FE2-431B-90D3-A8BBFB6A502E}" srcOrd="3" destOrd="0" presId="urn:microsoft.com/office/officeart/2018/2/layout/IconVerticalSolidList"/>
    <dgm:cxn modelId="{44686482-4C31-414F-9E90-E7B34C272414}" type="presParOf" srcId="{37BC8D7D-D958-4836-9E18-A2EBD600CA36}" destId="{0CCCD210-34BB-4E58-9ED5-1671F9E42815}" srcOrd="4" destOrd="0" presId="urn:microsoft.com/office/officeart/2018/2/layout/IconVerticalSolidList"/>
    <dgm:cxn modelId="{CAE6750A-17C6-4247-B91B-4DE05CD749F8}" type="presParOf" srcId="{0CCCD210-34BB-4E58-9ED5-1671F9E42815}" destId="{3F51D176-6111-4F25-A969-C7573275F9F5}" srcOrd="0" destOrd="0" presId="urn:microsoft.com/office/officeart/2018/2/layout/IconVerticalSolidList"/>
    <dgm:cxn modelId="{44A3140B-F380-463D-A198-EA21B9B18AC6}" type="presParOf" srcId="{0CCCD210-34BB-4E58-9ED5-1671F9E42815}" destId="{ACFCC72C-CFC3-4564-82B6-60A5A5FCCC58}" srcOrd="1" destOrd="0" presId="urn:microsoft.com/office/officeart/2018/2/layout/IconVerticalSolidList"/>
    <dgm:cxn modelId="{180CCB9B-9D3F-403B-AE3C-14B28F8D9C32}" type="presParOf" srcId="{0CCCD210-34BB-4E58-9ED5-1671F9E42815}" destId="{417A60D3-5C20-44FC-BCDA-3CDAAB8EC18D}" srcOrd="2" destOrd="0" presId="urn:microsoft.com/office/officeart/2018/2/layout/IconVerticalSolidList"/>
    <dgm:cxn modelId="{B78C2318-5209-4721-A1F9-8C0C85212846}" type="presParOf" srcId="{0CCCD210-34BB-4E58-9ED5-1671F9E42815}" destId="{E14C01CF-CB9E-4FD7-9C56-BE698DA3EDAE}" srcOrd="3" destOrd="0" presId="urn:microsoft.com/office/officeart/2018/2/layout/IconVerticalSolidList"/>
    <dgm:cxn modelId="{8D97128C-C29F-410E-A69F-163CFB446A4A}" type="presParOf" srcId="{37BC8D7D-D958-4836-9E18-A2EBD600CA36}" destId="{E77A6D70-8F61-4CFF-B78C-803C6A62746D}" srcOrd="5" destOrd="0" presId="urn:microsoft.com/office/officeart/2018/2/layout/IconVerticalSolidList"/>
    <dgm:cxn modelId="{2545549B-8FE1-48FC-8017-6C9014C611B9}" type="presParOf" srcId="{37BC8D7D-D958-4836-9E18-A2EBD600CA36}" destId="{4E87F442-0A3E-4067-A04C-66190AD7FB25}" srcOrd="6" destOrd="0" presId="urn:microsoft.com/office/officeart/2018/2/layout/IconVerticalSolidList"/>
    <dgm:cxn modelId="{9EBB2F3D-DF9A-483D-AC77-5559510955F6}" type="presParOf" srcId="{4E87F442-0A3E-4067-A04C-66190AD7FB25}" destId="{EEA695E7-2D97-4AEB-8BDD-EFCCCA2CC101}" srcOrd="0" destOrd="0" presId="urn:microsoft.com/office/officeart/2018/2/layout/IconVerticalSolidList"/>
    <dgm:cxn modelId="{3D3C472C-DB97-4E64-95AB-B2374240F23E}" type="presParOf" srcId="{4E87F442-0A3E-4067-A04C-66190AD7FB25}" destId="{BA091044-F96A-4879-B732-A1B0598A6024}" srcOrd="1" destOrd="0" presId="urn:microsoft.com/office/officeart/2018/2/layout/IconVerticalSolidList"/>
    <dgm:cxn modelId="{FAFE33A9-0644-4D93-8C01-C183C3773D90}" type="presParOf" srcId="{4E87F442-0A3E-4067-A04C-66190AD7FB25}" destId="{0CF71C27-AFD9-4FFF-BAF6-41E4D66FF13B}" srcOrd="2" destOrd="0" presId="urn:microsoft.com/office/officeart/2018/2/layout/IconVerticalSolidList"/>
    <dgm:cxn modelId="{02664F68-A7C8-4222-9460-AB0CA81A8137}" type="presParOf" srcId="{4E87F442-0A3E-4067-A04C-66190AD7FB25}" destId="{1CA47371-B5CF-40E1-AC6C-B4506C0717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EB811-859B-431B-A7C3-514C0DA6BE79}">
      <dsp:nvSpPr>
        <dsp:cNvPr id="0" name=""/>
        <dsp:cNvSpPr/>
      </dsp:nvSpPr>
      <dsp:spPr>
        <a:xfrm>
          <a:off x="0" y="2398"/>
          <a:ext cx="6668792"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2E524-9228-40BF-9E1B-CE30BBD71ACD}">
      <dsp:nvSpPr>
        <dsp:cNvPr id="0" name=""/>
        <dsp:cNvSpPr/>
      </dsp:nvSpPr>
      <dsp:spPr>
        <a:xfrm>
          <a:off x="367661" y="275865"/>
          <a:ext cx="668476" cy="668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F05968-FAD3-4A40-BC83-9D8AB64680FD}">
      <dsp:nvSpPr>
        <dsp:cNvPr id="0" name=""/>
        <dsp:cNvSpPr/>
      </dsp:nvSpPr>
      <dsp:spPr>
        <a:xfrm>
          <a:off x="1403800" y="2398"/>
          <a:ext cx="5264991"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755650">
            <a:lnSpc>
              <a:spcPct val="90000"/>
            </a:lnSpc>
            <a:spcBef>
              <a:spcPct val="0"/>
            </a:spcBef>
            <a:spcAft>
              <a:spcPct val="35000"/>
            </a:spcAft>
            <a:buNone/>
          </a:pPr>
          <a:r>
            <a:rPr lang="en-US" sz="1700" b="1" kern="1200" dirty="0"/>
            <a:t>Repeated data:</a:t>
          </a:r>
          <a:r>
            <a:rPr lang="en-US" sz="1700" kern="1200" dirty="0"/>
            <a:t> Data that are not independent. </a:t>
          </a:r>
        </a:p>
      </dsp:txBody>
      <dsp:txXfrm>
        <a:off x="1403800" y="2398"/>
        <a:ext cx="5264991" cy="1215411"/>
      </dsp:txXfrm>
    </dsp:sp>
    <dsp:sp modelId="{DBF21983-8D4B-4CF5-979E-4D770EE5BC44}">
      <dsp:nvSpPr>
        <dsp:cNvPr id="0" name=""/>
        <dsp:cNvSpPr/>
      </dsp:nvSpPr>
      <dsp:spPr>
        <a:xfrm>
          <a:off x="0" y="1521662"/>
          <a:ext cx="6668792"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B218A-4AF8-4166-B3EA-D39E491DDF9A}">
      <dsp:nvSpPr>
        <dsp:cNvPr id="0" name=""/>
        <dsp:cNvSpPr/>
      </dsp:nvSpPr>
      <dsp:spPr>
        <a:xfrm>
          <a:off x="367661" y="1795129"/>
          <a:ext cx="668476" cy="668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0720AC-F7F4-4616-A255-160A7B751F1B}">
      <dsp:nvSpPr>
        <dsp:cNvPr id="0" name=""/>
        <dsp:cNvSpPr/>
      </dsp:nvSpPr>
      <dsp:spPr>
        <a:xfrm>
          <a:off x="1403800" y="1521662"/>
          <a:ext cx="5264991"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755650">
            <a:lnSpc>
              <a:spcPct val="90000"/>
            </a:lnSpc>
            <a:spcBef>
              <a:spcPct val="0"/>
            </a:spcBef>
            <a:spcAft>
              <a:spcPct val="35000"/>
            </a:spcAft>
            <a:buNone/>
          </a:pPr>
          <a:r>
            <a:rPr lang="en-US" sz="1700" b="1" kern="1200"/>
            <a:t>Hierarchical or nested data:</a:t>
          </a:r>
          <a:r>
            <a:rPr lang="en-US" sz="1700" kern="1200"/>
            <a:t> Observations grouped within higher-level units (students within classrooms, patients within hospitals, items within participants).</a:t>
          </a:r>
        </a:p>
      </dsp:txBody>
      <dsp:txXfrm>
        <a:off x="1403800" y="1521662"/>
        <a:ext cx="5264991" cy="1215411"/>
      </dsp:txXfrm>
    </dsp:sp>
    <dsp:sp modelId="{3F51D176-6111-4F25-A969-C7573275F9F5}">
      <dsp:nvSpPr>
        <dsp:cNvPr id="0" name=""/>
        <dsp:cNvSpPr/>
      </dsp:nvSpPr>
      <dsp:spPr>
        <a:xfrm>
          <a:off x="0" y="3040926"/>
          <a:ext cx="6668792"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CC72C-CFC3-4564-82B6-60A5A5FCCC58}">
      <dsp:nvSpPr>
        <dsp:cNvPr id="0" name=""/>
        <dsp:cNvSpPr/>
      </dsp:nvSpPr>
      <dsp:spPr>
        <a:xfrm>
          <a:off x="367661" y="3314393"/>
          <a:ext cx="668476" cy="668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4C01CF-CB9E-4FD7-9C56-BE698DA3EDAE}">
      <dsp:nvSpPr>
        <dsp:cNvPr id="0" name=""/>
        <dsp:cNvSpPr/>
      </dsp:nvSpPr>
      <dsp:spPr>
        <a:xfrm>
          <a:off x="1403800" y="3040926"/>
          <a:ext cx="5264991"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755650">
            <a:lnSpc>
              <a:spcPct val="90000"/>
            </a:lnSpc>
            <a:spcBef>
              <a:spcPct val="0"/>
            </a:spcBef>
            <a:spcAft>
              <a:spcPct val="35000"/>
            </a:spcAft>
            <a:buNone/>
          </a:pPr>
          <a:r>
            <a:rPr lang="en-US" sz="1700" b="1" kern="1200"/>
            <a:t>Unbalanced or missing data: </a:t>
          </a:r>
          <a:r>
            <a:rPr lang="en-US" sz="1700" kern="1200"/>
            <a:t>Different numbers of observations per participants, missing trials or time points. </a:t>
          </a:r>
        </a:p>
      </dsp:txBody>
      <dsp:txXfrm>
        <a:off x="1403800" y="3040926"/>
        <a:ext cx="5264991" cy="1215411"/>
      </dsp:txXfrm>
    </dsp:sp>
    <dsp:sp modelId="{EEA695E7-2D97-4AEB-8BDD-EFCCCA2CC101}">
      <dsp:nvSpPr>
        <dsp:cNvPr id="0" name=""/>
        <dsp:cNvSpPr/>
      </dsp:nvSpPr>
      <dsp:spPr>
        <a:xfrm>
          <a:off x="0" y="4560190"/>
          <a:ext cx="6668792" cy="1215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91044-F96A-4879-B732-A1B0598A6024}">
      <dsp:nvSpPr>
        <dsp:cNvPr id="0" name=""/>
        <dsp:cNvSpPr/>
      </dsp:nvSpPr>
      <dsp:spPr>
        <a:xfrm>
          <a:off x="367661" y="4833658"/>
          <a:ext cx="668476" cy="6684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A47371-B5CF-40E1-AC6C-B4506C07175B}">
      <dsp:nvSpPr>
        <dsp:cNvPr id="0" name=""/>
        <dsp:cNvSpPr/>
      </dsp:nvSpPr>
      <dsp:spPr>
        <a:xfrm>
          <a:off x="1403800" y="4560190"/>
          <a:ext cx="5264991" cy="121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31" tIns="128631" rIns="128631" bIns="128631" numCol="1" spcCol="1270" anchor="ctr" anchorCtr="0">
          <a:noAutofit/>
        </a:bodyPr>
        <a:lstStyle/>
        <a:p>
          <a:pPr marL="0" lvl="0" indent="0" algn="l" defTabSz="755650">
            <a:lnSpc>
              <a:spcPct val="90000"/>
            </a:lnSpc>
            <a:spcBef>
              <a:spcPct val="0"/>
            </a:spcBef>
            <a:spcAft>
              <a:spcPct val="35000"/>
            </a:spcAft>
            <a:buNone/>
          </a:pPr>
          <a:r>
            <a:rPr lang="en-US" sz="1700" b="1" kern="1200" dirty="0"/>
            <a:t>Continuous dependent variables</a:t>
          </a:r>
          <a:r>
            <a:rPr lang="en-US" sz="1700" kern="1200" dirty="0"/>
            <a:t>: Reaction times, accuracy… </a:t>
          </a:r>
        </a:p>
      </dsp:txBody>
      <dsp:txXfrm>
        <a:off x="1403800" y="4560190"/>
        <a:ext cx="5264991" cy="12154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EC140-0C74-6741-8AFC-5A32F4E36453}" type="datetimeFigureOut">
              <a:rPr lang="en-US" smtClean="0"/>
              <a:t>11/6/25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9C463-A3C0-1B44-A598-5BA3168401AA}" type="slidenum">
              <a:rPr lang="en-US" smtClean="0"/>
              <a:t>‹#›</a:t>
            </a:fld>
            <a:endParaRPr lang="en-US"/>
          </a:p>
        </p:txBody>
      </p:sp>
    </p:spTree>
    <p:extLst>
      <p:ext uri="{BB962C8B-B14F-4D97-AF65-F5344CB8AC3E}">
        <p14:creationId xmlns:p14="http://schemas.microsoft.com/office/powerpoint/2010/main" val="341677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1</a:t>
            </a:fld>
            <a:endParaRPr lang="en-US"/>
          </a:p>
        </p:txBody>
      </p:sp>
    </p:spTree>
    <p:extLst>
      <p:ext uri="{BB962C8B-B14F-4D97-AF65-F5344CB8AC3E}">
        <p14:creationId xmlns:p14="http://schemas.microsoft.com/office/powerpoint/2010/main" val="15948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10</a:t>
            </a:fld>
            <a:endParaRPr lang="en-US"/>
          </a:p>
        </p:txBody>
      </p:sp>
    </p:spTree>
    <p:extLst>
      <p:ext uri="{BB962C8B-B14F-4D97-AF65-F5344CB8AC3E}">
        <p14:creationId xmlns:p14="http://schemas.microsoft.com/office/powerpoint/2010/main" val="323796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11</a:t>
            </a:fld>
            <a:endParaRPr lang="en-US"/>
          </a:p>
        </p:txBody>
      </p:sp>
    </p:spTree>
    <p:extLst>
      <p:ext uri="{BB962C8B-B14F-4D97-AF65-F5344CB8AC3E}">
        <p14:creationId xmlns:p14="http://schemas.microsoft.com/office/powerpoint/2010/main" val="339896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12</a:t>
            </a:fld>
            <a:endParaRPr lang="en-US"/>
          </a:p>
        </p:txBody>
      </p:sp>
    </p:spTree>
    <p:extLst>
      <p:ext uri="{BB962C8B-B14F-4D97-AF65-F5344CB8AC3E}">
        <p14:creationId xmlns:p14="http://schemas.microsoft.com/office/powerpoint/2010/main" val="1450442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13</a:t>
            </a:fld>
            <a:endParaRPr lang="en-US"/>
          </a:p>
        </p:txBody>
      </p:sp>
    </p:spTree>
    <p:extLst>
      <p:ext uri="{BB962C8B-B14F-4D97-AF65-F5344CB8AC3E}">
        <p14:creationId xmlns:p14="http://schemas.microsoft.com/office/powerpoint/2010/main" val="2189308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14</a:t>
            </a:fld>
            <a:endParaRPr lang="en-US"/>
          </a:p>
        </p:txBody>
      </p:sp>
    </p:spTree>
    <p:extLst>
      <p:ext uri="{BB962C8B-B14F-4D97-AF65-F5344CB8AC3E}">
        <p14:creationId xmlns:p14="http://schemas.microsoft.com/office/powerpoint/2010/main" val="246991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15</a:t>
            </a:fld>
            <a:endParaRPr lang="en-US"/>
          </a:p>
        </p:txBody>
      </p:sp>
    </p:spTree>
    <p:extLst>
      <p:ext uri="{BB962C8B-B14F-4D97-AF65-F5344CB8AC3E}">
        <p14:creationId xmlns:p14="http://schemas.microsoft.com/office/powerpoint/2010/main" val="346382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6DF9C463-A3C0-1B44-A598-5BA3168401AA}" type="slidenum">
              <a:rPr lang="en-US" smtClean="0"/>
              <a:t>16</a:t>
            </a:fld>
            <a:endParaRPr lang="en-US"/>
          </a:p>
        </p:txBody>
      </p:sp>
    </p:spTree>
    <p:extLst>
      <p:ext uri="{BB962C8B-B14F-4D97-AF65-F5344CB8AC3E}">
        <p14:creationId xmlns:p14="http://schemas.microsoft.com/office/powerpoint/2010/main" val="1741345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17</a:t>
            </a:fld>
            <a:endParaRPr lang="en-US"/>
          </a:p>
        </p:txBody>
      </p:sp>
    </p:spTree>
    <p:extLst>
      <p:ext uri="{BB962C8B-B14F-4D97-AF65-F5344CB8AC3E}">
        <p14:creationId xmlns:p14="http://schemas.microsoft.com/office/powerpoint/2010/main" val="3325897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18</a:t>
            </a:fld>
            <a:endParaRPr lang="en-US"/>
          </a:p>
        </p:txBody>
      </p:sp>
    </p:spTree>
    <p:extLst>
      <p:ext uri="{BB962C8B-B14F-4D97-AF65-F5344CB8AC3E}">
        <p14:creationId xmlns:p14="http://schemas.microsoft.com/office/powerpoint/2010/main" val="3972820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19</a:t>
            </a:fld>
            <a:endParaRPr lang="en-US"/>
          </a:p>
        </p:txBody>
      </p:sp>
    </p:spTree>
    <p:extLst>
      <p:ext uri="{BB962C8B-B14F-4D97-AF65-F5344CB8AC3E}">
        <p14:creationId xmlns:p14="http://schemas.microsoft.com/office/powerpoint/2010/main" val="159799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2</a:t>
            </a:fld>
            <a:endParaRPr lang="en-US"/>
          </a:p>
        </p:txBody>
      </p:sp>
    </p:spTree>
    <p:extLst>
      <p:ext uri="{BB962C8B-B14F-4D97-AF65-F5344CB8AC3E}">
        <p14:creationId xmlns:p14="http://schemas.microsoft.com/office/powerpoint/2010/main" val="19707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F9C463-A3C0-1B44-A598-5BA3168401AA}" type="slidenum">
              <a:rPr lang="en-US" smtClean="0"/>
              <a:t>20</a:t>
            </a:fld>
            <a:endParaRPr lang="en-US"/>
          </a:p>
        </p:txBody>
      </p:sp>
    </p:spTree>
    <p:extLst>
      <p:ext uri="{BB962C8B-B14F-4D97-AF65-F5344CB8AC3E}">
        <p14:creationId xmlns:p14="http://schemas.microsoft.com/office/powerpoint/2010/main" val="3613449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21</a:t>
            </a:fld>
            <a:endParaRPr lang="en-US"/>
          </a:p>
        </p:txBody>
      </p:sp>
    </p:spTree>
    <p:extLst>
      <p:ext uri="{BB962C8B-B14F-4D97-AF65-F5344CB8AC3E}">
        <p14:creationId xmlns:p14="http://schemas.microsoft.com/office/powerpoint/2010/main" val="3691775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F9C463-A3C0-1B44-A598-5BA3168401AA}" type="slidenum">
              <a:rPr lang="en-US" smtClean="0"/>
              <a:t>22</a:t>
            </a:fld>
            <a:endParaRPr lang="en-US"/>
          </a:p>
        </p:txBody>
      </p:sp>
    </p:spTree>
    <p:extLst>
      <p:ext uri="{BB962C8B-B14F-4D97-AF65-F5344CB8AC3E}">
        <p14:creationId xmlns:p14="http://schemas.microsoft.com/office/powerpoint/2010/main" val="2306681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23</a:t>
            </a:fld>
            <a:endParaRPr lang="en-US"/>
          </a:p>
        </p:txBody>
      </p:sp>
    </p:spTree>
    <p:extLst>
      <p:ext uri="{BB962C8B-B14F-4D97-AF65-F5344CB8AC3E}">
        <p14:creationId xmlns:p14="http://schemas.microsoft.com/office/powerpoint/2010/main" val="3695815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24</a:t>
            </a:fld>
            <a:endParaRPr lang="en-US"/>
          </a:p>
        </p:txBody>
      </p:sp>
    </p:spTree>
    <p:extLst>
      <p:ext uri="{BB962C8B-B14F-4D97-AF65-F5344CB8AC3E}">
        <p14:creationId xmlns:p14="http://schemas.microsoft.com/office/powerpoint/2010/main" val="2294170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25</a:t>
            </a:fld>
            <a:endParaRPr lang="en-US"/>
          </a:p>
        </p:txBody>
      </p:sp>
    </p:spTree>
    <p:extLst>
      <p:ext uri="{BB962C8B-B14F-4D97-AF65-F5344CB8AC3E}">
        <p14:creationId xmlns:p14="http://schemas.microsoft.com/office/powerpoint/2010/main" val="2611627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F9C463-A3C0-1B44-A598-5BA3168401AA}" type="slidenum">
              <a:rPr lang="en-US" smtClean="0"/>
              <a:t>26</a:t>
            </a:fld>
            <a:endParaRPr lang="en-US"/>
          </a:p>
        </p:txBody>
      </p:sp>
    </p:spTree>
    <p:extLst>
      <p:ext uri="{BB962C8B-B14F-4D97-AF65-F5344CB8AC3E}">
        <p14:creationId xmlns:p14="http://schemas.microsoft.com/office/powerpoint/2010/main" val="2834482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27</a:t>
            </a:fld>
            <a:endParaRPr lang="en-US"/>
          </a:p>
        </p:txBody>
      </p:sp>
    </p:spTree>
    <p:extLst>
      <p:ext uri="{BB962C8B-B14F-4D97-AF65-F5344CB8AC3E}">
        <p14:creationId xmlns:p14="http://schemas.microsoft.com/office/powerpoint/2010/main" val="4064843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ACE54-EE62-91B6-407A-52E12E7F1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DDC38-5C0B-27C6-3026-4430E69C3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2DEF0-6811-90FF-CC7F-DA0F71C67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A83690-574C-589A-4186-55ABBD561D58}"/>
              </a:ext>
            </a:extLst>
          </p:cNvPr>
          <p:cNvSpPr>
            <a:spLocks noGrp="1"/>
          </p:cNvSpPr>
          <p:nvPr>
            <p:ph type="sldNum" sz="quarter" idx="5"/>
          </p:nvPr>
        </p:nvSpPr>
        <p:spPr/>
        <p:txBody>
          <a:bodyPr/>
          <a:lstStyle/>
          <a:p>
            <a:fld id="{6DF9C463-A3C0-1B44-A598-5BA3168401AA}" type="slidenum">
              <a:rPr lang="en-US" smtClean="0"/>
              <a:t>28</a:t>
            </a:fld>
            <a:endParaRPr lang="en-US"/>
          </a:p>
        </p:txBody>
      </p:sp>
    </p:spTree>
    <p:extLst>
      <p:ext uri="{BB962C8B-B14F-4D97-AF65-F5344CB8AC3E}">
        <p14:creationId xmlns:p14="http://schemas.microsoft.com/office/powerpoint/2010/main" val="735964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40CD5-957E-9729-FD3D-7794A3963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F2C29-E743-7E4D-8E04-3A491C5338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07510-A456-1814-2C97-1CDAD2C5DD4C}"/>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C4B89C13-B53F-9EA8-BBDE-72B49D96BAC9}"/>
              </a:ext>
            </a:extLst>
          </p:cNvPr>
          <p:cNvSpPr>
            <a:spLocks noGrp="1"/>
          </p:cNvSpPr>
          <p:nvPr>
            <p:ph type="sldNum" sz="quarter" idx="5"/>
          </p:nvPr>
        </p:nvSpPr>
        <p:spPr/>
        <p:txBody>
          <a:bodyPr/>
          <a:lstStyle/>
          <a:p>
            <a:fld id="{6DF9C463-A3C0-1B44-A598-5BA3168401AA}" type="slidenum">
              <a:rPr lang="en-US" smtClean="0"/>
              <a:t>29</a:t>
            </a:fld>
            <a:endParaRPr lang="en-US"/>
          </a:p>
        </p:txBody>
      </p:sp>
    </p:spTree>
    <p:extLst>
      <p:ext uri="{BB962C8B-B14F-4D97-AF65-F5344CB8AC3E}">
        <p14:creationId xmlns:p14="http://schemas.microsoft.com/office/powerpoint/2010/main" val="389129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3</a:t>
            </a:fld>
            <a:endParaRPr lang="en-US"/>
          </a:p>
        </p:txBody>
      </p:sp>
    </p:spTree>
    <p:extLst>
      <p:ext uri="{BB962C8B-B14F-4D97-AF65-F5344CB8AC3E}">
        <p14:creationId xmlns:p14="http://schemas.microsoft.com/office/powerpoint/2010/main" val="2581972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30</a:t>
            </a:fld>
            <a:endParaRPr lang="en-US"/>
          </a:p>
        </p:txBody>
      </p:sp>
    </p:spTree>
    <p:extLst>
      <p:ext uri="{BB962C8B-B14F-4D97-AF65-F5344CB8AC3E}">
        <p14:creationId xmlns:p14="http://schemas.microsoft.com/office/powerpoint/2010/main" val="2789432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31</a:t>
            </a:fld>
            <a:endParaRPr lang="en-US"/>
          </a:p>
        </p:txBody>
      </p:sp>
    </p:spTree>
    <p:extLst>
      <p:ext uri="{BB962C8B-B14F-4D97-AF65-F5344CB8AC3E}">
        <p14:creationId xmlns:p14="http://schemas.microsoft.com/office/powerpoint/2010/main" val="2109595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32</a:t>
            </a:fld>
            <a:endParaRPr lang="en-US"/>
          </a:p>
        </p:txBody>
      </p:sp>
    </p:spTree>
    <p:extLst>
      <p:ext uri="{BB962C8B-B14F-4D97-AF65-F5344CB8AC3E}">
        <p14:creationId xmlns:p14="http://schemas.microsoft.com/office/powerpoint/2010/main" val="1222415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33</a:t>
            </a:fld>
            <a:endParaRPr lang="en-US"/>
          </a:p>
        </p:txBody>
      </p:sp>
    </p:spTree>
    <p:extLst>
      <p:ext uri="{BB962C8B-B14F-4D97-AF65-F5344CB8AC3E}">
        <p14:creationId xmlns:p14="http://schemas.microsoft.com/office/powerpoint/2010/main" val="5240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4</a:t>
            </a:fld>
            <a:endParaRPr lang="en-US"/>
          </a:p>
        </p:txBody>
      </p:sp>
    </p:spTree>
    <p:extLst>
      <p:ext uri="{BB962C8B-B14F-4D97-AF65-F5344CB8AC3E}">
        <p14:creationId xmlns:p14="http://schemas.microsoft.com/office/powerpoint/2010/main" val="350728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5</a:t>
            </a:fld>
            <a:endParaRPr lang="en-US"/>
          </a:p>
        </p:txBody>
      </p:sp>
    </p:spTree>
    <p:extLst>
      <p:ext uri="{BB962C8B-B14F-4D97-AF65-F5344CB8AC3E}">
        <p14:creationId xmlns:p14="http://schemas.microsoft.com/office/powerpoint/2010/main" val="25816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6</a:t>
            </a:fld>
            <a:endParaRPr lang="en-US"/>
          </a:p>
        </p:txBody>
      </p:sp>
    </p:spTree>
    <p:extLst>
      <p:ext uri="{BB962C8B-B14F-4D97-AF65-F5344CB8AC3E}">
        <p14:creationId xmlns:p14="http://schemas.microsoft.com/office/powerpoint/2010/main" val="3965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7</a:t>
            </a:fld>
            <a:endParaRPr lang="en-US"/>
          </a:p>
        </p:txBody>
      </p:sp>
    </p:spTree>
    <p:extLst>
      <p:ext uri="{BB962C8B-B14F-4D97-AF65-F5344CB8AC3E}">
        <p14:creationId xmlns:p14="http://schemas.microsoft.com/office/powerpoint/2010/main" val="26294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8</a:t>
            </a:fld>
            <a:endParaRPr lang="en-US"/>
          </a:p>
        </p:txBody>
      </p:sp>
    </p:spTree>
    <p:extLst>
      <p:ext uri="{BB962C8B-B14F-4D97-AF65-F5344CB8AC3E}">
        <p14:creationId xmlns:p14="http://schemas.microsoft.com/office/powerpoint/2010/main" val="309494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9C463-A3C0-1B44-A598-5BA3168401AA}" type="slidenum">
              <a:rPr lang="en-US" smtClean="0"/>
              <a:t>9</a:t>
            </a:fld>
            <a:endParaRPr lang="en-US"/>
          </a:p>
        </p:txBody>
      </p:sp>
    </p:spTree>
    <p:extLst>
      <p:ext uri="{BB962C8B-B14F-4D97-AF65-F5344CB8AC3E}">
        <p14:creationId xmlns:p14="http://schemas.microsoft.com/office/powerpoint/2010/main" val="248090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11/6/25</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7172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11/6/25</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44514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11/6/25</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404896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11/6/25</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95106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11/6/25</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99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11/6/25</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89666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11/6/25</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05572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11/6/25</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93766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11/6/25</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51080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11/6/25</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93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11/6/25</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46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11/6/25</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285512478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A2EAD-E7C7-4F64-924A-52D34FD75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5514827-EB6C-46A7-9EEC-4D878320A51F}"/>
              </a:ext>
            </a:extLst>
          </p:cNvPr>
          <p:cNvSpPr>
            <a:spLocks noGrp="1"/>
          </p:cNvSpPr>
          <p:nvPr>
            <p:ph type="ctrTitle"/>
          </p:nvPr>
        </p:nvSpPr>
        <p:spPr>
          <a:xfrm>
            <a:off x="4875975" y="505612"/>
            <a:ext cx="6307200" cy="2759588"/>
          </a:xfrm>
        </p:spPr>
        <p:txBody>
          <a:bodyPr>
            <a:normAutofit/>
          </a:bodyPr>
          <a:lstStyle/>
          <a:p>
            <a:pPr>
              <a:lnSpc>
                <a:spcPct val="90000"/>
              </a:lnSpc>
            </a:pPr>
            <a:r>
              <a:rPr lang="en-US" sz="4400" noProof="0" dirty="0"/>
              <a:t>Analyzing Nested and Repeated Measures Data with Linear Mixed-Effects Models</a:t>
            </a:r>
            <a:r>
              <a:rPr lang="en-US" sz="4400" noProof="0" dirty="0">
                <a:effectLst/>
              </a:rPr>
              <a:t> </a:t>
            </a:r>
            <a:endParaRPr lang="en-US" sz="4400" noProof="0" dirty="0"/>
          </a:p>
        </p:txBody>
      </p:sp>
      <p:sp>
        <p:nvSpPr>
          <p:cNvPr id="3" name="Subtitle 2">
            <a:extLst>
              <a:ext uri="{FF2B5EF4-FFF2-40B4-BE49-F238E27FC236}">
                <a16:creationId xmlns:a16="http://schemas.microsoft.com/office/drawing/2014/main" id="{5D6FC72E-7921-9053-D9A5-ED5ADB313815}"/>
              </a:ext>
            </a:extLst>
          </p:cNvPr>
          <p:cNvSpPr>
            <a:spLocks noGrp="1"/>
          </p:cNvSpPr>
          <p:nvPr>
            <p:ph type="subTitle" idx="1"/>
          </p:nvPr>
        </p:nvSpPr>
        <p:spPr>
          <a:xfrm>
            <a:off x="4875975" y="4067999"/>
            <a:ext cx="6307200" cy="2623253"/>
          </a:xfrm>
        </p:spPr>
        <p:txBody>
          <a:bodyPr>
            <a:normAutofit/>
          </a:bodyPr>
          <a:lstStyle/>
          <a:p>
            <a:pPr>
              <a:lnSpc>
                <a:spcPct val="115000"/>
              </a:lnSpc>
            </a:pPr>
            <a:r>
              <a:rPr lang="en-US" sz="2000" noProof="0" dirty="0"/>
              <a:t>Dr. Giovanna Del Sordo</a:t>
            </a:r>
          </a:p>
          <a:p>
            <a:pPr>
              <a:lnSpc>
                <a:spcPct val="115000"/>
              </a:lnSpc>
            </a:pPr>
            <a:r>
              <a:rPr lang="en-US" sz="2000" noProof="0" dirty="0"/>
              <a:t>College of HEST</a:t>
            </a:r>
          </a:p>
          <a:p>
            <a:pPr>
              <a:lnSpc>
                <a:spcPct val="115000"/>
              </a:lnSpc>
            </a:pPr>
            <a:r>
              <a:rPr lang="en-US" sz="2000" noProof="0" dirty="0"/>
              <a:t>Quantitative Methods Workshop Series</a:t>
            </a:r>
          </a:p>
          <a:p>
            <a:pPr>
              <a:lnSpc>
                <a:spcPct val="115000"/>
              </a:lnSpc>
            </a:pPr>
            <a:r>
              <a:rPr lang="en-US" sz="2000" noProof="0" dirty="0"/>
              <a:t>November 7</a:t>
            </a:r>
            <a:r>
              <a:rPr lang="en-US" sz="2000" baseline="30000" noProof="0" dirty="0"/>
              <a:t>th</a:t>
            </a:r>
            <a:r>
              <a:rPr lang="en-US" sz="2000" noProof="0" dirty="0"/>
              <a:t>, 2025</a:t>
            </a:r>
          </a:p>
        </p:txBody>
      </p:sp>
      <p:pic>
        <p:nvPicPr>
          <p:cNvPr id="4" name="Picture 3" descr="A close-up of a network&#10;&#10;AI-generated content may be incorrect.">
            <a:extLst>
              <a:ext uri="{FF2B5EF4-FFF2-40B4-BE49-F238E27FC236}">
                <a16:creationId xmlns:a16="http://schemas.microsoft.com/office/drawing/2014/main" id="{4449D181-6E9C-B55C-12BC-F33A955A0469}"/>
              </a:ext>
            </a:extLst>
          </p:cNvPr>
          <p:cNvPicPr>
            <a:picLocks noChangeAspect="1"/>
          </p:cNvPicPr>
          <p:nvPr/>
        </p:nvPicPr>
        <p:blipFill>
          <a:blip r:embed="rId3"/>
          <a:srcRect l="41459" r="13467" b="-1"/>
          <a:stretch>
            <a:fillRect/>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9575"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143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966F-106D-D970-12FE-7F374F70949E}"/>
              </a:ext>
            </a:extLst>
          </p:cNvPr>
          <p:cNvSpPr>
            <a:spLocks noGrp="1"/>
          </p:cNvSpPr>
          <p:nvPr>
            <p:ph type="title"/>
          </p:nvPr>
        </p:nvSpPr>
        <p:spPr/>
        <p:txBody>
          <a:bodyPr/>
          <a:lstStyle/>
          <a:p>
            <a:r>
              <a:rPr lang="en-US" noProof="0" dirty="0"/>
              <a:t>What are LMMs? </a:t>
            </a:r>
          </a:p>
        </p:txBody>
      </p:sp>
      <p:sp>
        <p:nvSpPr>
          <p:cNvPr id="3" name="Content Placeholder 2">
            <a:extLst>
              <a:ext uri="{FF2B5EF4-FFF2-40B4-BE49-F238E27FC236}">
                <a16:creationId xmlns:a16="http://schemas.microsoft.com/office/drawing/2014/main" id="{56967A20-91D4-FA23-3271-5A1E2667A06A}"/>
              </a:ext>
            </a:extLst>
          </p:cNvPr>
          <p:cNvSpPr>
            <a:spLocks noGrp="1"/>
          </p:cNvSpPr>
          <p:nvPr>
            <p:ph sz="half" idx="1"/>
          </p:nvPr>
        </p:nvSpPr>
        <p:spPr>
          <a:xfrm>
            <a:off x="224086" y="1967949"/>
            <a:ext cx="4928400" cy="1898374"/>
          </a:xfrm>
        </p:spPr>
        <p:txBody>
          <a:bodyPr>
            <a:normAutofit fontScale="92500" lnSpcReduction="20000"/>
          </a:bodyPr>
          <a:lstStyle/>
          <a:p>
            <a:pPr marL="0" indent="0" algn="ctr">
              <a:buNone/>
            </a:pPr>
            <a:r>
              <a:rPr lang="en-US" sz="1600" b="1" noProof="0" dirty="0"/>
              <a:t>Fixed Effects</a:t>
            </a:r>
            <a:endParaRPr lang="en-US" sz="1600" noProof="0" dirty="0"/>
          </a:p>
          <a:p>
            <a:r>
              <a:rPr lang="en-US" sz="1600" noProof="0" dirty="0"/>
              <a:t>Represent average, population-level relationships</a:t>
            </a:r>
          </a:p>
          <a:p>
            <a:r>
              <a:rPr lang="en-US" sz="1600" noProof="0" dirty="0"/>
              <a:t>Effects we expect to replicate across samples (e.g., condition differences)</a:t>
            </a:r>
          </a:p>
        </p:txBody>
      </p:sp>
      <p:sp>
        <p:nvSpPr>
          <p:cNvPr id="4" name="Content Placeholder 3">
            <a:extLst>
              <a:ext uri="{FF2B5EF4-FFF2-40B4-BE49-F238E27FC236}">
                <a16:creationId xmlns:a16="http://schemas.microsoft.com/office/drawing/2014/main" id="{388A00D1-8055-53E2-2369-5BC182626BDB}"/>
              </a:ext>
            </a:extLst>
          </p:cNvPr>
          <p:cNvSpPr>
            <a:spLocks noGrp="1"/>
          </p:cNvSpPr>
          <p:nvPr>
            <p:ph sz="half" idx="2"/>
          </p:nvPr>
        </p:nvSpPr>
        <p:spPr>
          <a:xfrm>
            <a:off x="5152486" y="132971"/>
            <a:ext cx="6669159" cy="818736"/>
          </a:xfrm>
          <a:ln>
            <a:solidFill>
              <a:schemeClr val="tx1"/>
            </a:solidFill>
          </a:ln>
        </p:spPr>
        <p:txBody>
          <a:bodyPr>
            <a:normAutofit fontScale="92500" lnSpcReduction="20000"/>
          </a:bodyPr>
          <a:lstStyle/>
          <a:p>
            <a:pPr marL="0" indent="0" algn="ctr">
              <a:buNone/>
            </a:pPr>
            <a:r>
              <a:rPr lang="en-US" b="1" noProof="0" dirty="0"/>
              <a:t>Mixed effects model = Fixed effects + Random effects.</a:t>
            </a:r>
          </a:p>
        </p:txBody>
      </p:sp>
      <p:pic>
        <p:nvPicPr>
          <p:cNvPr id="5" name="Picture 4">
            <a:extLst>
              <a:ext uri="{FF2B5EF4-FFF2-40B4-BE49-F238E27FC236}">
                <a16:creationId xmlns:a16="http://schemas.microsoft.com/office/drawing/2014/main" id="{ED2EE714-FABC-A731-8D40-3EBB1F6340CD}"/>
              </a:ext>
            </a:extLst>
          </p:cNvPr>
          <p:cNvPicPr>
            <a:picLocks noChangeAspect="1"/>
          </p:cNvPicPr>
          <p:nvPr/>
        </p:nvPicPr>
        <p:blipFill>
          <a:blip r:embed="rId3"/>
          <a:stretch>
            <a:fillRect/>
          </a:stretch>
        </p:blipFill>
        <p:spPr>
          <a:xfrm>
            <a:off x="1210003" y="3995530"/>
            <a:ext cx="2956565" cy="2862470"/>
          </a:xfrm>
          <a:prstGeom prst="rect">
            <a:avLst/>
          </a:prstGeom>
        </p:spPr>
      </p:pic>
      <p:sp>
        <p:nvSpPr>
          <p:cNvPr id="6" name="Content Placeholder 2">
            <a:extLst>
              <a:ext uri="{FF2B5EF4-FFF2-40B4-BE49-F238E27FC236}">
                <a16:creationId xmlns:a16="http://schemas.microsoft.com/office/drawing/2014/main" id="{B4F18BCE-BF0C-2130-04B9-1189B3835117}"/>
              </a:ext>
            </a:extLst>
          </p:cNvPr>
          <p:cNvSpPr txBox="1">
            <a:spLocks/>
          </p:cNvSpPr>
          <p:nvPr/>
        </p:nvSpPr>
        <p:spPr>
          <a:xfrm>
            <a:off x="6157304" y="1214025"/>
            <a:ext cx="5917762" cy="3101009"/>
          </a:xfrm>
          <a:prstGeom prst="rect">
            <a:avLst/>
          </a:prstGeom>
        </p:spPr>
        <p:txBody>
          <a:bodyPr vert="horz" lIns="91440" tIns="45720" rIns="91440" bIns="45720" rtlCol="0">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500" b="1" noProof="0" dirty="0"/>
              <a:t>Random Effects</a:t>
            </a:r>
            <a:endParaRPr lang="en-US" sz="1500" noProof="0" dirty="0"/>
          </a:p>
          <a:p>
            <a:r>
              <a:rPr lang="en-US" sz="1500" noProof="0" dirty="0"/>
              <a:t>Represent variability across participants, items…</a:t>
            </a:r>
          </a:p>
          <a:p>
            <a:r>
              <a:rPr lang="en-US" sz="1500" dirty="0"/>
              <a:t>Allow each participant/item to have their own trajectory regardless of the average</a:t>
            </a:r>
          </a:p>
          <a:p>
            <a:r>
              <a:rPr lang="en-US" sz="1500" dirty="0"/>
              <a:t>Account for dependent among repeated observations</a:t>
            </a:r>
          </a:p>
          <a:p>
            <a:r>
              <a:rPr lang="en-US" sz="1500" dirty="0"/>
              <a:t>Capture how much individuals/items deviate from the overall trend</a:t>
            </a:r>
          </a:p>
        </p:txBody>
      </p:sp>
      <p:pic>
        <p:nvPicPr>
          <p:cNvPr id="9" name="Picture 8">
            <a:extLst>
              <a:ext uri="{FF2B5EF4-FFF2-40B4-BE49-F238E27FC236}">
                <a16:creationId xmlns:a16="http://schemas.microsoft.com/office/drawing/2014/main" id="{FEBEC74B-208B-EFFE-A3FC-0D319CC2DCC2}"/>
              </a:ext>
            </a:extLst>
          </p:cNvPr>
          <p:cNvPicPr>
            <a:picLocks noChangeAspect="1"/>
          </p:cNvPicPr>
          <p:nvPr/>
        </p:nvPicPr>
        <p:blipFill>
          <a:blip r:embed="rId4"/>
          <a:stretch>
            <a:fillRect/>
          </a:stretch>
        </p:blipFill>
        <p:spPr>
          <a:xfrm>
            <a:off x="8487065" y="3896140"/>
            <a:ext cx="2857492" cy="2862470"/>
          </a:xfrm>
          <a:prstGeom prst="rect">
            <a:avLst/>
          </a:prstGeom>
        </p:spPr>
      </p:pic>
    </p:spTree>
    <p:extLst>
      <p:ext uri="{BB962C8B-B14F-4D97-AF65-F5344CB8AC3E}">
        <p14:creationId xmlns:p14="http://schemas.microsoft.com/office/powerpoint/2010/main" val="387131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347891-F304-2218-B7E2-565DE01EE349}"/>
              </a:ext>
            </a:extLst>
          </p:cNvPr>
          <p:cNvSpPr>
            <a:spLocks noGrp="1"/>
          </p:cNvSpPr>
          <p:nvPr>
            <p:ph type="title"/>
          </p:nvPr>
        </p:nvSpPr>
        <p:spPr>
          <a:xfrm>
            <a:off x="989400" y="357653"/>
            <a:ext cx="10213200" cy="1112836"/>
          </a:xfrm>
        </p:spPr>
        <p:txBody>
          <a:bodyPr/>
          <a:lstStyle/>
          <a:p>
            <a:r>
              <a:rPr lang="en-US" dirty="0"/>
              <a:t>How to choose if a variable is a fixed or a random effect?</a:t>
            </a:r>
          </a:p>
        </p:txBody>
      </p:sp>
      <p:sp>
        <p:nvSpPr>
          <p:cNvPr id="11" name="Content Placeholder 10">
            <a:extLst>
              <a:ext uri="{FF2B5EF4-FFF2-40B4-BE49-F238E27FC236}">
                <a16:creationId xmlns:a16="http://schemas.microsoft.com/office/drawing/2014/main" id="{EB5C47E1-949F-FB16-F7F9-BF438966375F}"/>
              </a:ext>
            </a:extLst>
          </p:cNvPr>
          <p:cNvSpPr>
            <a:spLocks noGrp="1"/>
          </p:cNvSpPr>
          <p:nvPr>
            <p:ph sz="half" idx="1"/>
          </p:nvPr>
        </p:nvSpPr>
        <p:spPr>
          <a:xfrm>
            <a:off x="168965" y="2246757"/>
            <a:ext cx="5748835" cy="4092575"/>
          </a:xfrm>
        </p:spPr>
        <p:txBody>
          <a:bodyPr>
            <a:normAutofit/>
          </a:bodyPr>
          <a:lstStyle/>
          <a:p>
            <a:pPr marL="0" indent="0">
              <a:buNone/>
            </a:pPr>
            <a:r>
              <a:rPr lang="en-US" sz="1800" b="1" dirty="0"/>
              <a:t>Fixed Effects</a:t>
            </a:r>
          </a:p>
          <a:p>
            <a:r>
              <a:rPr lang="en-US" sz="1800" dirty="0"/>
              <a:t>Effects we want to estimate</a:t>
            </a:r>
          </a:p>
          <a:p>
            <a:r>
              <a:rPr lang="en-US" sz="1800" dirty="0"/>
              <a:t>Of theoretical interest</a:t>
            </a:r>
          </a:p>
        </p:txBody>
      </p:sp>
      <p:sp>
        <p:nvSpPr>
          <p:cNvPr id="12" name="Content Placeholder 11">
            <a:extLst>
              <a:ext uri="{FF2B5EF4-FFF2-40B4-BE49-F238E27FC236}">
                <a16:creationId xmlns:a16="http://schemas.microsoft.com/office/drawing/2014/main" id="{E1F8B0D0-68F2-7ADA-9C98-D8E5D2DC2E21}"/>
              </a:ext>
            </a:extLst>
          </p:cNvPr>
          <p:cNvSpPr>
            <a:spLocks noGrp="1"/>
          </p:cNvSpPr>
          <p:nvPr>
            <p:ph sz="half" idx="2"/>
          </p:nvPr>
        </p:nvSpPr>
        <p:spPr>
          <a:xfrm>
            <a:off x="6274202" y="2246756"/>
            <a:ext cx="5603059" cy="4092575"/>
          </a:xfrm>
        </p:spPr>
        <p:txBody>
          <a:bodyPr>
            <a:normAutofit/>
          </a:bodyPr>
          <a:lstStyle/>
          <a:p>
            <a:pPr marL="0" indent="0">
              <a:buNone/>
            </a:pPr>
            <a:r>
              <a:rPr lang="en-US" sz="1800" b="1" dirty="0"/>
              <a:t>Random Effects</a:t>
            </a:r>
          </a:p>
          <a:p>
            <a:r>
              <a:rPr lang="en-US" sz="1800" dirty="0"/>
              <a:t>Sources of variability we want to account for</a:t>
            </a:r>
          </a:p>
          <a:p>
            <a:r>
              <a:rPr lang="en-US" sz="1800" dirty="0"/>
              <a:t>Of statistical necessity</a:t>
            </a:r>
          </a:p>
        </p:txBody>
      </p:sp>
    </p:spTree>
    <p:extLst>
      <p:ext uri="{BB962C8B-B14F-4D97-AF65-F5344CB8AC3E}">
        <p14:creationId xmlns:p14="http://schemas.microsoft.com/office/powerpoint/2010/main" val="95013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D56F018-8EFB-3A25-1CC3-9A1650C8ECC0}"/>
              </a:ext>
            </a:extLst>
          </p:cNvPr>
          <p:cNvGraphicFramePr>
            <a:graphicFrameLocks noGrp="1"/>
          </p:cNvGraphicFramePr>
          <p:nvPr>
            <p:extLst>
              <p:ext uri="{D42A27DB-BD31-4B8C-83A1-F6EECF244321}">
                <p14:modId xmlns:p14="http://schemas.microsoft.com/office/powerpoint/2010/main" val="83952260"/>
              </p:ext>
            </p:extLst>
          </p:nvPr>
        </p:nvGraphicFramePr>
        <p:xfrm>
          <a:off x="13463458" y="622300"/>
          <a:ext cx="7440379" cy="5613400"/>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3330944238"/>
                    </a:ext>
                  </a:extLst>
                </a:gridCol>
                <a:gridCol w="2021713">
                  <a:extLst>
                    <a:ext uri="{9D8B030D-6E8A-4147-A177-3AD203B41FA5}">
                      <a16:colId xmlns:a16="http://schemas.microsoft.com/office/drawing/2014/main" val="2748126796"/>
                    </a:ext>
                  </a:extLst>
                </a:gridCol>
                <a:gridCol w="2709333">
                  <a:extLst>
                    <a:ext uri="{9D8B030D-6E8A-4147-A177-3AD203B41FA5}">
                      <a16:colId xmlns:a16="http://schemas.microsoft.com/office/drawing/2014/main" val="1151874338"/>
                    </a:ext>
                  </a:extLst>
                </a:gridCol>
              </a:tblGrid>
              <a:tr h="370840">
                <a:tc>
                  <a:txBody>
                    <a:bodyPr/>
                    <a:lstStyle/>
                    <a:p>
                      <a:pPr algn="ctr"/>
                      <a:r>
                        <a:rPr lang="en-US" sz="1600" dirty="0"/>
                        <a:t>Variable</a:t>
                      </a:r>
                    </a:p>
                  </a:txBody>
                  <a:tcPr/>
                </a:tc>
                <a:tc>
                  <a:txBody>
                    <a:bodyPr/>
                    <a:lstStyle/>
                    <a:p>
                      <a:pPr algn="ctr"/>
                      <a:r>
                        <a:rPr lang="en-US" sz="1600" dirty="0"/>
                        <a:t>Fixed or Random?</a:t>
                      </a:r>
                    </a:p>
                  </a:txBody>
                  <a:tcPr/>
                </a:tc>
                <a:tc>
                  <a:txBody>
                    <a:bodyPr/>
                    <a:lstStyle/>
                    <a:p>
                      <a:pPr algn="ctr"/>
                      <a:r>
                        <a:rPr lang="en-US" sz="1600" dirty="0"/>
                        <a:t>Why?</a:t>
                      </a:r>
                    </a:p>
                  </a:txBody>
                  <a:tcPr/>
                </a:tc>
                <a:extLst>
                  <a:ext uri="{0D108BD9-81ED-4DB2-BD59-A6C34878D82A}">
                    <a16:rowId xmlns:a16="http://schemas.microsoft.com/office/drawing/2014/main" val="2251580499"/>
                  </a:ext>
                </a:extLst>
              </a:tr>
              <a:tr h="370840">
                <a:tc>
                  <a:txBody>
                    <a:bodyPr/>
                    <a:lstStyle/>
                    <a:p>
                      <a:pPr algn="ctr"/>
                      <a:r>
                        <a:rPr lang="en-US" sz="1400" dirty="0"/>
                        <a:t>Gender</a:t>
                      </a:r>
                    </a:p>
                  </a:txBody>
                  <a:tcPr anchor="ctr"/>
                </a:tc>
                <a:tc>
                  <a:txBody>
                    <a:bodyPr/>
                    <a:lstStyle/>
                    <a:p>
                      <a:pPr algn="ctr"/>
                      <a:r>
                        <a:rPr lang="en-US" sz="1400" dirty="0"/>
                        <a:t>Fixed effect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Categorical predictor of interest (not sampled from a larger population). Want to estimate its effect, not account for random variation.</a:t>
                      </a:r>
                    </a:p>
                  </a:txBody>
                  <a:tcPr/>
                </a:tc>
                <a:extLst>
                  <a:ext uri="{0D108BD9-81ED-4DB2-BD59-A6C34878D82A}">
                    <a16:rowId xmlns:a16="http://schemas.microsoft.com/office/drawing/2014/main" val="805428867"/>
                  </a:ext>
                </a:extLst>
              </a:tr>
              <a:tr h="370840">
                <a:tc>
                  <a:txBody>
                    <a:bodyPr/>
                    <a:lstStyle/>
                    <a:p>
                      <a:pPr algn="ctr"/>
                      <a:r>
                        <a:rPr lang="en-US" sz="1400" dirty="0"/>
                        <a:t>Participant ID</a:t>
                      </a:r>
                    </a:p>
                  </a:txBody>
                  <a:tcPr anchor="ctr"/>
                </a:tc>
                <a:tc>
                  <a:txBody>
                    <a:bodyPr/>
                    <a:lstStyle/>
                    <a:p>
                      <a:pPr algn="ctr"/>
                      <a:r>
                        <a:rPr lang="en-US" sz="1400" dirty="0"/>
                        <a:t>Random effect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Participants are sampled from a larger population; we want to account for their variability, not test their effect.</a:t>
                      </a:r>
                    </a:p>
                  </a:txBody>
                  <a:tcPr/>
                </a:tc>
                <a:extLst>
                  <a:ext uri="{0D108BD9-81ED-4DB2-BD59-A6C34878D82A}">
                    <a16:rowId xmlns:a16="http://schemas.microsoft.com/office/drawing/2014/main" val="3439372784"/>
                  </a:ext>
                </a:extLst>
              </a:tr>
              <a:tr h="370840">
                <a:tc>
                  <a:txBody>
                    <a:bodyPr/>
                    <a:lstStyle/>
                    <a:p>
                      <a:pPr algn="ctr"/>
                      <a:r>
                        <a:rPr lang="en-US" sz="1400" dirty="0"/>
                        <a:t>Task condition (ex: Easy vs Hard)</a:t>
                      </a:r>
                    </a:p>
                  </a:txBody>
                  <a:tcPr anchor="ctr"/>
                </a:tc>
                <a:tc>
                  <a:txBody>
                    <a:bodyPr/>
                    <a:lstStyle/>
                    <a:p>
                      <a:pPr algn="ctr"/>
                      <a:r>
                        <a:rPr lang="en-US" sz="1400" dirty="0"/>
                        <a:t>Fixed effect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Experimental manipulation we want to test; expected to apply across all participants.</a:t>
                      </a:r>
                      <a:endParaRPr lang="en-FR" sz="1400" dirty="0"/>
                    </a:p>
                  </a:txBody>
                  <a:tcPr anchor="ctr"/>
                </a:tc>
                <a:extLst>
                  <a:ext uri="{0D108BD9-81ED-4DB2-BD59-A6C34878D82A}">
                    <a16:rowId xmlns:a16="http://schemas.microsoft.com/office/drawing/2014/main" val="345857166"/>
                  </a:ext>
                </a:extLst>
              </a:tr>
              <a:tr h="370840">
                <a:tc>
                  <a:txBody>
                    <a:bodyPr/>
                    <a:lstStyle/>
                    <a:p>
                      <a:pPr algn="ctr"/>
                      <a:r>
                        <a:rPr lang="en-US" sz="1400" dirty="0"/>
                        <a:t>Time (in weeks)</a:t>
                      </a:r>
                    </a:p>
                  </a:txBody>
                  <a:tcPr anchor="ctr"/>
                </a:tc>
                <a:tc>
                  <a:txBody>
                    <a:bodyPr/>
                    <a:lstStyle/>
                    <a:p>
                      <a:pPr algn="ctr"/>
                      <a:r>
                        <a:rPr lang="en-US" sz="1400" dirty="0"/>
                        <a:t>Fixed effect</a:t>
                      </a:r>
                    </a:p>
                  </a:txBody>
                  <a:tcPr anchor="ctr"/>
                </a:tc>
                <a:tc>
                  <a:txBody>
                    <a:bodyPr/>
                    <a:lstStyle/>
                    <a:p>
                      <a:r>
                        <a:rPr lang="en-GB" sz="1400" dirty="0"/>
                        <a:t>It’s continuous, random effects can’t be continuous; we’re testing the effect of time.</a:t>
                      </a:r>
                      <a:endParaRPr lang="en-US" sz="1400" dirty="0"/>
                    </a:p>
                  </a:txBody>
                  <a:tcPr/>
                </a:tc>
                <a:extLst>
                  <a:ext uri="{0D108BD9-81ED-4DB2-BD59-A6C34878D82A}">
                    <a16:rowId xmlns:a16="http://schemas.microsoft.com/office/drawing/2014/main" val="2132517552"/>
                  </a:ext>
                </a:extLst>
              </a:tr>
              <a:tr h="370840">
                <a:tc>
                  <a:txBody>
                    <a:bodyPr/>
                    <a:lstStyle/>
                    <a:p>
                      <a:pPr algn="ctr"/>
                      <a:r>
                        <a:rPr lang="en-US" sz="1400" dirty="0"/>
                        <a:t>Word items (in a language experiment)</a:t>
                      </a:r>
                    </a:p>
                  </a:txBody>
                  <a:tcPr anchor="ctr"/>
                </a:tc>
                <a:tc>
                  <a:txBody>
                    <a:bodyPr/>
                    <a:lstStyle/>
                    <a:p>
                      <a:pPr algn="ctr"/>
                      <a:r>
                        <a:rPr lang="en-US" sz="1400" dirty="0"/>
                        <a:t>Random effect</a:t>
                      </a:r>
                    </a:p>
                  </a:txBody>
                  <a:tcPr anchor="ctr"/>
                </a:tc>
                <a:tc>
                  <a:txBody>
                    <a:bodyPr/>
                    <a:lstStyle/>
                    <a:p>
                      <a:r>
                        <a:rPr lang="en-GB" sz="1400" dirty="0"/>
                        <a:t>Words are items sampled from a larger set; we model their variability.</a:t>
                      </a:r>
                      <a:endParaRPr lang="en-US" sz="1400" dirty="0"/>
                    </a:p>
                  </a:txBody>
                  <a:tcPr/>
                </a:tc>
                <a:extLst>
                  <a:ext uri="{0D108BD9-81ED-4DB2-BD59-A6C34878D82A}">
                    <a16:rowId xmlns:a16="http://schemas.microsoft.com/office/drawing/2014/main" val="3756721819"/>
                  </a:ext>
                </a:extLst>
              </a:tr>
              <a:tr h="370840">
                <a:tc>
                  <a:txBody>
                    <a:bodyPr/>
                    <a:lstStyle/>
                    <a:p>
                      <a:pPr algn="ctr"/>
                      <a:r>
                        <a:rPr lang="en-US" sz="1400" dirty="0"/>
                        <a:t>Instructional method (lecture vs activities)</a:t>
                      </a:r>
                    </a:p>
                  </a:txBody>
                  <a:tcPr anchor="ctr"/>
                </a:tc>
                <a:tc>
                  <a:txBody>
                    <a:bodyPr/>
                    <a:lstStyle/>
                    <a:p>
                      <a:pPr algn="ctr"/>
                      <a:r>
                        <a:rPr lang="en-US" sz="1400" dirty="0"/>
                        <a:t>Fixed effect</a:t>
                      </a:r>
                    </a:p>
                  </a:txBody>
                  <a:tcPr anchor="ctr"/>
                </a:tc>
                <a:tc>
                  <a:txBody>
                    <a:bodyPr/>
                    <a:lstStyle/>
                    <a:p>
                      <a:r>
                        <a:rPr lang="en-GB" sz="1400" dirty="0"/>
                        <a:t>It’s a designed experimental condition; we expect consistent population-level differences.</a:t>
                      </a:r>
                      <a:endParaRPr lang="en-US" sz="1400" dirty="0"/>
                    </a:p>
                  </a:txBody>
                  <a:tcPr/>
                </a:tc>
                <a:extLst>
                  <a:ext uri="{0D108BD9-81ED-4DB2-BD59-A6C34878D82A}">
                    <a16:rowId xmlns:a16="http://schemas.microsoft.com/office/drawing/2014/main" val="4294153195"/>
                  </a:ext>
                </a:extLst>
              </a:tr>
            </a:tbl>
          </a:graphicData>
        </a:graphic>
      </p:graphicFrame>
      <p:graphicFrame>
        <p:nvGraphicFramePr>
          <p:cNvPr id="6" name="Table 5">
            <a:extLst>
              <a:ext uri="{FF2B5EF4-FFF2-40B4-BE49-F238E27FC236}">
                <a16:creationId xmlns:a16="http://schemas.microsoft.com/office/drawing/2014/main" id="{AC1EBA94-093E-5C45-8875-0A1060C2AFA3}"/>
              </a:ext>
            </a:extLst>
          </p:cNvPr>
          <p:cNvGraphicFramePr>
            <a:graphicFrameLocks noGrp="1"/>
          </p:cNvGraphicFramePr>
          <p:nvPr>
            <p:extLst>
              <p:ext uri="{D42A27DB-BD31-4B8C-83A1-F6EECF244321}">
                <p14:modId xmlns:p14="http://schemas.microsoft.com/office/powerpoint/2010/main" val="2701398383"/>
              </p:ext>
            </p:extLst>
          </p:nvPr>
        </p:nvGraphicFramePr>
        <p:xfrm>
          <a:off x="2031999" y="684440"/>
          <a:ext cx="8127999" cy="370840"/>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1664894465"/>
                    </a:ext>
                  </a:extLst>
                </a:gridCol>
                <a:gridCol w="2709333">
                  <a:extLst>
                    <a:ext uri="{9D8B030D-6E8A-4147-A177-3AD203B41FA5}">
                      <a16:colId xmlns:a16="http://schemas.microsoft.com/office/drawing/2014/main" val="2781880522"/>
                    </a:ext>
                  </a:extLst>
                </a:gridCol>
                <a:gridCol w="2709333">
                  <a:extLst>
                    <a:ext uri="{9D8B030D-6E8A-4147-A177-3AD203B41FA5}">
                      <a16:colId xmlns:a16="http://schemas.microsoft.com/office/drawing/2014/main" val="1545193712"/>
                    </a:ext>
                  </a:extLst>
                </a:gridCol>
              </a:tblGrid>
              <a:tr h="370840">
                <a:tc>
                  <a:txBody>
                    <a:bodyPr/>
                    <a:lstStyle/>
                    <a:p>
                      <a:pPr algn="ctr"/>
                      <a:r>
                        <a:rPr lang="en-US" sz="1600" dirty="0"/>
                        <a:t>Variable</a:t>
                      </a:r>
                    </a:p>
                  </a:txBody>
                  <a:tcPr/>
                </a:tc>
                <a:tc>
                  <a:txBody>
                    <a:bodyPr/>
                    <a:lstStyle/>
                    <a:p>
                      <a:pPr algn="ctr"/>
                      <a:r>
                        <a:rPr lang="en-US" sz="1600" dirty="0"/>
                        <a:t>Fixed or Random?</a:t>
                      </a:r>
                    </a:p>
                  </a:txBody>
                  <a:tcPr/>
                </a:tc>
                <a:tc>
                  <a:txBody>
                    <a:bodyPr/>
                    <a:lstStyle/>
                    <a:p>
                      <a:pPr algn="ctr"/>
                      <a:r>
                        <a:rPr lang="en-US" sz="1600" dirty="0"/>
                        <a:t>Why?</a:t>
                      </a:r>
                    </a:p>
                  </a:txBody>
                  <a:tcPr/>
                </a:tc>
                <a:extLst>
                  <a:ext uri="{0D108BD9-81ED-4DB2-BD59-A6C34878D82A}">
                    <a16:rowId xmlns:a16="http://schemas.microsoft.com/office/drawing/2014/main" val="2934812736"/>
                  </a:ext>
                </a:extLst>
              </a:tr>
            </a:tbl>
          </a:graphicData>
        </a:graphic>
      </p:graphicFrame>
      <p:pic>
        <p:nvPicPr>
          <p:cNvPr id="9" name="Picture 8">
            <a:extLst>
              <a:ext uri="{FF2B5EF4-FFF2-40B4-BE49-F238E27FC236}">
                <a16:creationId xmlns:a16="http://schemas.microsoft.com/office/drawing/2014/main" id="{4E576E1A-5586-8BF8-589D-2E971DAB64ED}"/>
              </a:ext>
            </a:extLst>
          </p:cNvPr>
          <p:cNvPicPr>
            <a:picLocks noChangeAspect="1"/>
          </p:cNvPicPr>
          <p:nvPr/>
        </p:nvPicPr>
        <p:blipFill>
          <a:blip r:embed="rId3"/>
          <a:stretch>
            <a:fillRect/>
          </a:stretch>
        </p:blipFill>
        <p:spPr>
          <a:xfrm>
            <a:off x="2031997" y="1055280"/>
            <a:ext cx="2714173" cy="1138202"/>
          </a:xfrm>
          <a:prstGeom prst="rect">
            <a:avLst/>
          </a:prstGeom>
        </p:spPr>
      </p:pic>
      <p:pic>
        <p:nvPicPr>
          <p:cNvPr id="10" name="Picture 9">
            <a:extLst>
              <a:ext uri="{FF2B5EF4-FFF2-40B4-BE49-F238E27FC236}">
                <a16:creationId xmlns:a16="http://schemas.microsoft.com/office/drawing/2014/main" id="{BEBD2D35-C788-2C46-988F-33C3B395B180}"/>
              </a:ext>
            </a:extLst>
          </p:cNvPr>
          <p:cNvPicPr>
            <a:picLocks noChangeAspect="1"/>
          </p:cNvPicPr>
          <p:nvPr/>
        </p:nvPicPr>
        <p:blipFill>
          <a:blip r:embed="rId4"/>
          <a:srcRect l="3763" t="1" b="3852"/>
          <a:stretch>
            <a:fillRect/>
          </a:stretch>
        </p:blipFill>
        <p:spPr>
          <a:xfrm>
            <a:off x="4746170" y="1055280"/>
            <a:ext cx="2699662" cy="1138202"/>
          </a:xfrm>
          <a:prstGeom prst="rect">
            <a:avLst/>
          </a:prstGeom>
        </p:spPr>
      </p:pic>
      <p:pic>
        <p:nvPicPr>
          <p:cNvPr id="11" name="Picture 10">
            <a:extLst>
              <a:ext uri="{FF2B5EF4-FFF2-40B4-BE49-F238E27FC236}">
                <a16:creationId xmlns:a16="http://schemas.microsoft.com/office/drawing/2014/main" id="{63B02E35-F3EA-6B6D-E3DD-891C2C280314}"/>
              </a:ext>
            </a:extLst>
          </p:cNvPr>
          <p:cNvPicPr>
            <a:picLocks noChangeAspect="1"/>
          </p:cNvPicPr>
          <p:nvPr/>
        </p:nvPicPr>
        <p:blipFill>
          <a:blip r:embed="rId5"/>
          <a:stretch>
            <a:fillRect/>
          </a:stretch>
        </p:blipFill>
        <p:spPr>
          <a:xfrm>
            <a:off x="7445831" y="1055280"/>
            <a:ext cx="2699661" cy="1134432"/>
          </a:xfrm>
          <a:prstGeom prst="rect">
            <a:avLst/>
          </a:prstGeom>
        </p:spPr>
      </p:pic>
      <p:pic>
        <p:nvPicPr>
          <p:cNvPr id="12" name="Picture 11">
            <a:extLst>
              <a:ext uri="{FF2B5EF4-FFF2-40B4-BE49-F238E27FC236}">
                <a16:creationId xmlns:a16="http://schemas.microsoft.com/office/drawing/2014/main" id="{F2E74356-42C8-AABA-AF94-33B978D0DDEA}"/>
              </a:ext>
            </a:extLst>
          </p:cNvPr>
          <p:cNvPicPr>
            <a:picLocks noChangeAspect="1"/>
          </p:cNvPicPr>
          <p:nvPr/>
        </p:nvPicPr>
        <p:blipFill>
          <a:blip r:embed="rId6"/>
          <a:stretch>
            <a:fillRect/>
          </a:stretch>
        </p:blipFill>
        <p:spPr>
          <a:xfrm>
            <a:off x="2017490" y="2189711"/>
            <a:ext cx="2714173" cy="937777"/>
          </a:xfrm>
          <a:prstGeom prst="rect">
            <a:avLst/>
          </a:prstGeom>
        </p:spPr>
      </p:pic>
      <p:pic>
        <p:nvPicPr>
          <p:cNvPr id="13" name="Picture 12">
            <a:extLst>
              <a:ext uri="{FF2B5EF4-FFF2-40B4-BE49-F238E27FC236}">
                <a16:creationId xmlns:a16="http://schemas.microsoft.com/office/drawing/2014/main" id="{E082E676-8E51-AD3E-4B16-5F4A9E9DAE94}"/>
              </a:ext>
            </a:extLst>
          </p:cNvPr>
          <p:cNvPicPr>
            <a:picLocks noChangeAspect="1"/>
          </p:cNvPicPr>
          <p:nvPr/>
        </p:nvPicPr>
        <p:blipFill>
          <a:blip r:embed="rId7"/>
          <a:stretch>
            <a:fillRect/>
          </a:stretch>
        </p:blipFill>
        <p:spPr>
          <a:xfrm>
            <a:off x="4717151" y="2189711"/>
            <a:ext cx="2757700" cy="937777"/>
          </a:xfrm>
          <a:prstGeom prst="rect">
            <a:avLst/>
          </a:prstGeom>
        </p:spPr>
      </p:pic>
      <p:pic>
        <p:nvPicPr>
          <p:cNvPr id="14" name="Picture 13">
            <a:extLst>
              <a:ext uri="{FF2B5EF4-FFF2-40B4-BE49-F238E27FC236}">
                <a16:creationId xmlns:a16="http://schemas.microsoft.com/office/drawing/2014/main" id="{23931DD8-612B-CCA8-7CB1-C46DA48113FD}"/>
              </a:ext>
            </a:extLst>
          </p:cNvPr>
          <p:cNvPicPr>
            <a:picLocks noChangeAspect="1"/>
          </p:cNvPicPr>
          <p:nvPr/>
        </p:nvPicPr>
        <p:blipFill>
          <a:blip r:embed="rId8"/>
          <a:stretch>
            <a:fillRect/>
          </a:stretch>
        </p:blipFill>
        <p:spPr>
          <a:xfrm>
            <a:off x="7474851" y="2189711"/>
            <a:ext cx="2685147" cy="956941"/>
          </a:xfrm>
          <a:prstGeom prst="rect">
            <a:avLst/>
          </a:prstGeom>
        </p:spPr>
      </p:pic>
      <p:pic>
        <p:nvPicPr>
          <p:cNvPr id="15" name="Picture 14">
            <a:extLst>
              <a:ext uri="{FF2B5EF4-FFF2-40B4-BE49-F238E27FC236}">
                <a16:creationId xmlns:a16="http://schemas.microsoft.com/office/drawing/2014/main" id="{546B5AF3-C8AD-861B-198E-4BB70AE3FBF1}"/>
              </a:ext>
            </a:extLst>
          </p:cNvPr>
          <p:cNvPicPr>
            <a:picLocks noChangeAspect="1"/>
          </p:cNvPicPr>
          <p:nvPr/>
        </p:nvPicPr>
        <p:blipFill>
          <a:blip r:embed="rId9"/>
          <a:stretch>
            <a:fillRect/>
          </a:stretch>
        </p:blipFill>
        <p:spPr>
          <a:xfrm>
            <a:off x="2031996" y="3131955"/>
            <a:ext cx="2685147" cy="717151"/>
          </a:xfrm>
          <a:prstGeom prst="rect">
            <a:avLst/>
          </a:prstGeom>
        </p:spPr>
      </p:pic>
      <p:pic>
        <p:nvPicPr>
          <p:cNvPr id="16" name="Picture 15">
            <a:extLst>
              <a:ext uri="{FF2B5EF4-FFF2-40B4-BE49-F238E27FC236}">
                <a16:creationId xmlns:a16="http://schemas.microsoft.com/office/drawing/2014/main" id="{CEE3A3CA-D0A0-AAD8-6850-13E9BE83FD56}"/>
              </a:ext>
            </a:extLst>
          </p:cNvPr>
          <p:cNvPicPr>
            <a:picLocks noChangeAspect="1"/>
          </p:cNvPicPr>
          <p:nvPr/>
        </p:nvPicPr>
        <p:blipFill>
          <a:blip r:embed="rId10"/>
          <a:stretch>
            <a:fillRect/>
          </a:stretch>
        </p:blipFill>
        <p:spPr>
          <a:xfrm>
            <a:off x="4673603" y="3134574"/>
            <a:ext cx="2801239" cy="731322"/>
          </a:xfrm>
          <a:prstGeom prst="rect">
            <a:avLst/>
          </a:prstGeom>
        </p:spPr>
      </p:pic>
      <p:pic>
        <p:nvPicPr>
          <p:cNvPr id="17" name="Picture 16">
            <a:extLst>
              <a:ext uri="{FF2B5EF4-FFF2-40B4-BE49-F238E27FC236}">
                <a16:creationId xmlns:a16="http://schemas.microsoft.com/office/drawing/2014/main" id="{FC615F02-2AAD-0225-229B-30A3835C9851}"/>
              </a:ext>
            </a:extLst>
          </p:cNvPr>
          <p:cNvPicPr>
            <a:picLocks noChangeAspect="1"/>
          </p:cNvPicPr>
          <p:nvPr/>
        </p:nvPicPr>
        <p:blipFill>
          <a:blip r:embed="rId11"/>
          <a:stretch>
            <a:fillRect/>
          </a:stretch>
        </p:blipFill>
        <p:spPr>
          <a:xfrm>
            <a:off x="7445824" y="3131509"/>
            <a:ext cx="2714172" cy="746397"/>
          </a:xfrm>
          <a:prstGeom prst="rect">
            <a:avLst/>
          </a:prstGeom>
        </p:spPr>
      </p:pic>
      <p:pic>
        <p:nvPicPr>
          <p:cNvPr id="18" name="Picture 17">
            <a:extLst>
              <a:ext uri="{FF2B5EF4-FFF2-40B4-BE49-F238E27FC236}">
                <a16:creationId xmlns:a16="http://schemas.microsoft.com/office/drawing/2014/main" id="{8A2F350C-BE56-2995-8770-B40B10AA3264}"/>
              </a:ext>
            </a:extLst>
          </p:cNvPr>
          <p:cNvPicPr>
            <a:picLocks noChangeAspect="1"/>
          </p:cNvPicPr>
          <p:nvPr/>
        </p:nvPicPr>
        <p:blipFill>
          <a:blip r:embed="rId12"/>
          <a:srcRect l="1595"/>
          <a:stretch>
            <a:fillRect/>
          </a:stretch>
        </p:blipFill>
        <p:spPr>
          <a:xfrm>
            <a:off x="2031975" y="3849105"/>
            <a:ext cx="2685147" cy="745874"/>
          </a:xfrm>
          <a:prstGeom prst="rect">
            <a:avLst/>
          </a:prstGeom>
        </p:spPr>
      </p:pic>
      <p:pic>
        <p:nvPicPr>
          <p:cNvPr id="19" name="Picture 18">
            <a:extLst>
              <a:ext uri="{FF2B5EF4-FFF2-40B4-BE49-F238E27FC236}">
                <a16:creationId xmlns:a16="http://schemas.microsoft.com/office/drawing/2014/main" id="{2C50CC19-DBC0-E087-8916-C8D7C2E52298}"/>
              </a:ext>
            </a:extLst>
          </p:cNvPr>
          <p:cNvPicPr>
            <a:picLocks noChangeAspect="1"/>
          </p:cNvPicPr>
          <p:nvPr/>
        </p:nvPicPr>
        <p:blipFill>
          <a:blip r:embed="rId13"/>
          <a:stretch>
            <a:fillRect/>
          </a:stretch>
        </p:blipFill>
        <p:spPr>
          <a:xfrm>
            <a:off x="4699008" y="3864192"/>
            <a:ext cx="2750427" cy="729295"/>
          </a:xfrm>
          <a:prstGeom prst="rect">
            <a:avLst/>
          </a:prstGeom>
        </p:spPr>
      </p:pic>
      <p:pic>
        <p:nvPicPr>
          <p:cNvPr id="20" name="Picture 19">
            <a:extLst>
              <a:ext uri="{FF2B5EF4-FFF2-40B4-BE49-F238E27FC236}">
                <a16:creationId xmlns:a16="http://schemas.microsoft.com/office/drawing/2014/main" id="{8CFC0141-4D9B-3CFE-175E-D776CEC1FD8B}"/>
              </a:ext>
            </a:extLst>
          </p:cNvPr>
          <p:cNvPicPr>
            <a:picLocks noChangeAspect="1"/>
          </p:cNvPicPr>
          <p:nvPr/>
        </p:nvPicPr>
        <p:blipFill>
          <a:blip r:embed="rId14"/>
          <a:stretch>
            <a:fillRect/>
          </a:stretch>
        </p:blipFill>
        <p:spPr>
          <a:xfrm>
            <a:off x="7443454" y="3857106"/>
            <a:ext cx="2731055" cy="741298"/>
          </a:xfrm>
          <a:prstGeom prst="rect">
            <a:avLst/>
          </a:prstGeom>
        </p:spPr>
      </p:pic>
      <p:pic>
        <p:nvPicPr>
          <p:cNvPr id="21" name="Picture 20">
            <a:extLst>
              <a:ext uri="{FF2B5EF4-FFF2-40B4-BE49-F238E27FC236}">
                <a16:creationId xmlns:a16="http://schemas.microsoft.com/office/drawing/2014/main" id="{09AED507-2280-3203-575B-647AFCF50095}"/>
              </a:ext>
            </a:extLst>
          </p:cNvPr>
          <p:cNvPicPr>
            <a:picLocks noChangeAspect="1"/>
          </p:cNvPicPr>
          <p:nvPr/>
        </p:nvPicPr>
        <p:blipFill>
          <a:blip r:embed="rId15"/>
          <a:stretch>
            <a:fillRect/>
          </a:stretch>
        </p:blipFill>
        <p:spPr>
          <a:xfrm>
            <a:off x="2031996" y="4574992"/>
            <a:ext cx="2716552" cy="745874"/>
          </a:xfrm>
          <a:prstGeom prst="rect">
            <a:avLst/>
          </a:prstGeom>
        </p:spPr>
      </p:pic>
      <p:pic>
        <p:nvPicPr>
          <p:cNvPr id="22" name="Picture 21">
            <a:extLst>
              <a:ext uri="{FF2B5EF4-FFF2-40B4-BE49-F238E27FC236}">
                <a16:creationId xmlns:a16="http://schemas.microsoft.com/office/drawing/2014/main" id="{14C32338-4FD5-6023-4787-04C898AC90D2}"/>
              </a:ext>
            </a:extLst>
          </p:cNvPr>
          <p:cNvPicPr>
            <a:picLocks noChangeAspect="1"/>
          </p:cNvPicPr>
          <p:nvPr/>
        </p:nvPicPr>
        <p:blipFill>
          <a:blip r:embed="rId16"/>
          <a:stretch>
            <a:fillRect/>
          </a:stretch>
        </p:blipFill>
        <p:spPr>
          <a:xfrm>
            <a:off x="4731663" y="4597825"/>
            <a:ext cx="2743179" cy="723563"/>
          </a:xfrm>
          <a:prstGeom prst="rect">
            <a:avLst/>
          </a:prstGeom>
        </p:spPr>
      </p:pic>
      <p:pic>
        <p:nvPicPr>
          <p:cNvPr id="23" name="Picture 22">
            <a:extLst>
              <a:ext uri="{FF2B5EF4-FFF2-40B4-BE49-F238E27FC236}">
                <a16:creationId xmlns:a16="http://schemas.microsoft.com/office/drawing/2014/main" id="{C19DE4D6-19A7-9DBA-A25B-13D7DE29BBF8}"/>
              </a:ext>
            </a:extLst>
          </p:cNvPr>
          <p:cNvPicPr>
            <a:picLocks noChangeAspect="1"/>
          </p:cNvPicPr>
          <p:nvPr/>
        </p:nvPicPr>
        <p:blipFill>
          <a:blip r:embed="rId17"/>
          <a:stretch>
            <a:fillRect/>
          </a:stretch>
        </p:blipFill>
        <p:spPr>
          <a:xfrm>
            <a:off x="7443454" y="4588360"/>
            <a:ext cx="2720940" cy="720498"/>
          </a:xfrm>
          <a:prstGeom prst="rect">
            <a:avLst/>
          </a:prstGeom>
        </p:spPr>
      </p:pic>
      <p:pic>
        <p:nvPicPr>
          <p:cNvPr id="24" name="Picture 23">
            <a:extLst>
              <a:ext uri="{FF2B5EF4-FFF2-40B4-BE49-F238E27FC236}">
                <a16:creationId xmlns:a16="http://schemas.microsoft.com/office/drawing/2014/main" id="{DAC41762-BB3D-10DE-6ED5-532CA289C3EC}"/>
              </a:ext>
            </a:extLst>
          </p:cNvPr>
          <p:cNvPicPr>
            <a:picLocks noChangeAspect="1"/>
          </p:cNvPicPr>
          <p:nvPr/>
        </p:nvPicPr>
        <p:blipFill>
          <a:blip r:embed="rId18"/>
          <a:stretch>
            <a:fillRect/>
          </a:stretch>
        </p:blipFill>
        <p:spPr>
          <a:xfrm>
            <a:off x="2031975" y="5323105"/>
            <a:ext cx="2714195" cy="947009"/>
          </a:xfrm>
          <a:prstGeom prst="rect">
            <a:avLst/>
          </a:prstGeom>
        </p:spPr>
      </p:pic>
      <p:pic>
        <p:nvPicPr>
          <p:cNvPr id="26" name="Picture 25">
            <a:extLst>
              <a:ext uri="{FF2B5EF4-FFF2-40B4-BE49-F238E27FC236}">
                <a16:creationId xmlns:a16="http://schemas.microsoft.com/office/drawing/2014/main" id="{563EC3C8-99F2-4C40-07B5-6E33B67D35DB}"/>
              </a:ext>
            </a:extLst>
          </p:cNvPr>
          <p:cNvPicPr>
            <a:picLocks noChangeAspect="1"/>
          </p:cNvPicPr>
          <p:nvPr/>
        </p:nvPicPr>
        <p:blipFill>
          <a:blip r:embed="rId19"/>
          <a:stretch>
            <a:fillRect/>
          </a:stretch>
        </p:blipFill>
        <p:spPr>
          <a:xfrm>
            <a:off x="7457961" y="5308858"/>
            <a:ext cx="2697284" cy="961256"/>
          </a:xfrm>
          <a:prstGeom prst="rect">
            <a:avLst/>
          </a:prstGeom>
        </p:spPr>
      </p:pic>
      <p:pic>
        <p:nvPicPr>
          <p:cNvPr id="27" name="Picture 26">
            <a:extLst>
              <a:ext uri="{FF2B5EF4-FFF2-40B4-BE49-F238E27FC236}">
                <a16:creationId xmlns:a16="http://schemas.microsoft.com/office/drawing/2014/main" id="{380FD69C-7613-4034-BA12-B5364A6E7FDC}"/>
              </a:ext>
            </a:extLst>
          </p:cNvPr>
          <p:cNvPicPr>
            <a:picLocks noChangeAspect="1"/>
          </p:cNvPicPr>
          <p:nvPr/>
        </p:nvPicPr>
        <p:blipFill>
          <a:blip r:embed="rId20"/>
          <a:stretch>
            <a:fillRect/>
          </a:stretch>
        </p:blipFill>
        <p:spPr>
          <a:xfrm>
            <a:off x="4753902" y="5319373"/>
            <a:ext cx="2689552" cy="947009"/>
          </a:xfrm>
          <a:prstGeom prst="rect">
            <a:avLst/>
          </a:prstGeom>
        </p:spPr>
      </p:pic>
    </p:spTree>
    <p:extLst>
      <p:ext uri="{BB962C8B-B14F-4D97-AF65-F5344CB8AC3E}">
        <p14:creationId xmlns:p14="http://schemas.microsoft.com/office/powerpoint/2010/main" val="31093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4ECA6C9-F28D-9C1A-44F3-22765C0CE2A2}"/>
              </a:ext>
            </a:extLst>
          </p:cNvPr>
          <p:cNvGraphicFramePr>
            <a:graphicFrameLocks noGrp="1"/>
          </p:cNvGraphicFramePr>
          <p:nvPr>
            <p:extLst>
              <p:ext uri="{D42A27DB-BD31-4B8C-83A1-F6EECF244321}">
                <p14:modId xmlns:p14="http://schemas.microsoft.com/office/powerpoint/2010/main" val="3305310496"/>
              </p:ext>
            </p:extLst>
          </p:nvPr>
        </p:nvGraphicFramePr>
        <p:xfrm>
          <a:off x="12862943" y="394443"/>
          <a:ext cx="8127999" cy="6405880"/>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345587153"/>
                    </a:ext>
                  </a:extLst>
                </a:gridCol>
                <a:gridCol w="2709333">
                  <a:extLst>
                    <a:ext uri="{9D8B030D-6E8A-4147-A177-3AD203B41FA5}">
                      <a16:colId xmlns:a16="http://schemas.microsoft.com/office/drawing/2014/main" val="3153245258"/>
                    </a:ext>
                  </a:extLst>
                </a:gridCol>
                <a:gridCol w="2709333">
                  <a:extLst>
                    <a:ext uri="{9D8B030D-6E8A-4147-A177-3AD203B41FA5}">
                      <a16:colId xmlns:a16="http://schemas.microsoft.com/office/drawing/2014/main" val="1332922188"/>
                    </a:ext>
                  </a:extLst>
                </a:gridCol>
              </a:tblGrid>
              <a:tr h="370840">
                <a:tc>
                  <a:txBody>
                    <a:bodyPr/>
                    <a:lstStyle/>
                    <a:p>
                      <a:r>
                        <a:rPr lang="en-US" dirty="0"/>
                        <a:t>If your variable….</a:t>
                      </a:r>
                    </a:p>
                  </a:txBody>
                  <a:tcPr/>
                </a:tc>
                <a:tc>
                  <a:txBody>
                    <a:bodyPr/>
                    <a:lstStyle/>
                    <a:p>
                      <a:r>
                        <a:rPr lang="en-US" dirty="0"/>
                        <a:t>Then model it as…</a:t>
                      </a:r>
                    </a:p>
                  </a:txBody>
                  <a:tcPr/>
                </a:tc>
                <a:tc>
                  <a:txBody>
                    <a:bodyPr/>
                    <a:lstStyle/>
                    <a:p>
                      <a:r>
                        <a:rPr lang="en-US" dirty="0"/>
                        <a:t>Examples</a:t>
                      </a:r>
                    </a:p>
                  </a:txBody>
                  <a:tcPr/>
                </a:tc>
                <a:extLst>
                  <a:ext uri="{0D108BD9-81ED-4DB2-BD59-A6C34878D82A}">
                    <a16:rowId xmlns:a16="http://schemas.microsoft.com/office/drawing/2014/main" val="1581971583"/>
                  </a:ext>
                </a:extLst>
              </a:tr>
              <a:tr h="370840">
                <a:tc>
                  <a:txBody>
                    <a:bodyPr/>
                    <a:lstStyle/>
                    <a:p>
                      <a:r>
                        <a:rPr lang="en-US" dirty="0"/>
                        <a:t>Represents a manipulation or variable of interest you want to test</a:t>
                      </a:r>
                    </a:p>
                  </a:txBody>
                  <a:tcPr/>
                </a:tc>
                <a:tc>
                  <a:txBody>
                    <a:bodyPr/>
                    <a:lstStyle/>
                    <a:p>
                      <a:r>
                        <a:rPr lang="en-US" dirty="0"/>
                        <a:t>Fixed effect</a:t>
                      </a:r>
                    </a:p>
                  </a:txBody>
                  <a:tcPr/>
                </a:tc>
                <a:tc>
                  <a:txBody>
                    <a:bodyPr/>
                    <a:lstStyle/>
                    <a:p>
                      <a:r>
                        <a:rPr lang="en-US" dirty="0"/>
                        <a:t>Task condition, instructional methods, difficulty levels</a:t>
                      </a:r>
                    </a:p>
                  </a:txBody>
                  <a:tcPr/>
                </a:tc>
                <a:extLst>
                  <a:ext uri="{0D108BD9-81ED-4DB2-BD59-A6C34878D82A}">
                    <a16:rowId xmlns:a16="http://schemas.microsoft.com/office/drawing/2014/main" val="428542702"/>
                  </a:ext>
                </a:extLst>
              </a:tr>
              <a:tr h="370840">
                <a:tc>
                  <a:txBody>
                    <a:bodyPr/>
                    <a:lstStyle/>
                    <a:p>
                      <a:r>
                        <a:rPr lang="en-US" dirty="0"/>
                        <a:t>Represents a grouping structure that creates dependence between observations</a:t>
                      </a:r>
                    </a:p>
                  </a:txBody>
                  <a:tcPr/>
                </a:tc>
                <a:tc>
                  <a:txBody>
                    <a:bodyPr/>
                    <a:lstStyle/>
                    <a:p>
                      <a:r>
                        <a:rPr lang="en-US" dirty="0"/>
                        <a:t>Random effect</a:t>
                      </a:r>
                    </a:p>
                  </a:txBody>
                  <a:tcPr/>
                </a:tc>
                <a:tc>
                  <a:txBody>
                    <a:bodyPr/>
                    <a:lstStyle/>
                    <a:p>
                      <a:r>
                        <a:rPr lang="en-US" dirty="0"/>
                        <a:t>Participants, classrooms, test items</a:t>
                      </a:r>
                    </a:p>
                  </a:txBody>
                  <a:tcPr/>
                </a:tc>
                <a:extLst>
                  <a:ext uri="{0D108BD9-81ED-4DB2-BD59-A6C34878D82A}">
                    <a16:rowId xmlns:a16="http://schemas.microsoft.com/office/drawing/2014/main" val="1959984986"/>
                  </a:ext>
                </a:extLst>
              </a:tr>
              <a:tr h="370840">
                <a:tc>
                  <a:txBody>
                    <a:bodyPr/>
                    <a:lstStyle/>
                    <a:p>
                      <a:r>
                        <a:rPr lang="en-US" dirty="0"/>
                        <a:t>Is continuous</a:t>
                      </a:r>
                    </a:p>
                  </a:txBody>
                  <a:tcPr/>
                </a:tc>
                <a:tc>
                  <a:txBody>
                    <a:bodyPr/>
                    <a:lstStyle/>
                    <a:p>
                      <a:r>
                        <a:rPr lang="en-US" dirty="0"/>
                        <a:t>Fixed effect</a:t>
                      </a:r>
                    </a:p>
                  </a:txBody>
                  <a:tcPr/>
                </a:tc>
                <a:tc>
                  <a:txBody>
                    <a:bodyPr/>
                    <a:lstStyle/>
                    <a:p>
                      <a:r>
                        <a:rPr lang="en-US" dirty="0"/>
                        <a:t>Time, dosage, response accuracy</a:t>
                      </a:r>
                    </a:p>
                  </a:txBody>
                  <a:tcPr/>
                </a:tc>
                <a:extLst>
                  <a:ext uri="{0D108BD9-81ED-4DB2-BD59-A6C34878D82A}">
                    <a16:rowId xmlns:a16="http://schemas.microsoft.com/office/drawing/2014/main" val="438193819"/>
                  </a:ext>
                </a:extLst>
              </a:tr>
              <a:tr h="370840">
                <a:tc>
                  <a:txBody>
                    <a:bodyPr/>
                    <a:lstStyle/>
                    <a:p>
                      <a:r>
                        <a:rPr lang="en-US" dirty="0"/>
                        <a:t>Is categorical but sampled from a larger population</a:t>
                      </a:r>
                    </a:p>
                  </a:txBody>
                  <a:tcPr/>
                </a:tc>
                <a:tc>
                  <a:txBody>
                    <a:bodyPr/>
                    <a:lstStyle/>
                    <a:p>
                      <a:r>
                        <a:rPr lang="en-US" dirty="0"/>
                        <a:t>Random effect</a:t>
                      </a:r>
                    </a:p>
                  </a:txBody>
                  <a:tcPr/>
                </a:tc>
                <a:tc>
                  <a:txBody>
                    <a:bodyPr/>
                    <a:lstStyle/>
                    <a:p>
                      <a:r>
                        <a:rPr lang="en-US" dirty="0"/>
                        <a:t>Students, words… (sampled from a larger population of possible students or words)</a:t>
                      </a:r>
                    </a:p>
                  </a:txBody>
                  <a:tcPr/>
                </a:tc>
                <a:extLst>
                  <a:ext uri="{0D108BD9-81ED-4DB2-BD59-A6C34878D82A}">
                    <a16:rowId xmlns:a16="http://schemas.microsoft.com/office/drawing/2014/main" val="3325987831"/>
                  </a:ext>
                </a:extLst>
              </a:tr>
              <a:tr h="370840">
                <a:tc>
                  <a:txBody>
                    <a:bodyPr/>
                    <a:lstStyle/>
                    <a:p>
                      <a:r>
                        <a:rPr lang="en-US" dirty="0"/>
                        <a:t>You care about differences between levels</a:t>
                      </a:r>
                    </a:p>
                  </a:txBody>
                  <a:tcPr/>
                </a:tc>
                <a:tc>
                  <a:txBody>
                    <a:bodyPr/>
                    <a:lstStyle/>
                    <a:p>
                      <a:r>
                        <a:rPr lang="en-US" dirty="0"/>
                        <a:t>Fixed effect</a:t>
                      </a:r>
                    </a:p>
                  </a:txBody>
                  <a:tcPr/>
                </a:tc>
                <a:tc>
                  <a:txBody>
                    <a:bodyPr/>
                    <a:lstStyle/>
                    <a:p>
                      <a:r>
                        <a:rPr lang="en-US" dirty="0"/>
                        <a:t>Comparing conditions</a:t>
                      </a:r>
                    </a:p>
                  </a:txBody>
                  <a:tcPr/>
                </a:tc>
                <a:extLst>
                  <a:ext uri="{0D108BD9-81ED-4DB2-BD59-A6C34878D82A}">
                    <a16:rowId xmlns:a16="http://schemas.microsoft.com/office/drawing/2014/main" val="3924482187"/>
                  </a:ext>
                </a:extLst>
              </a:tr>
              <a:tr h="370840">
                <a:tc>
                  <a:txBody>
                    <a:bodyPr/>
                    <a:lstStyle/>
                    <a:p>
                      <a:r>
                        <a:rPr lang="en-US" dirty="0"/>
                        <a:t>You care about controlling variations between levels</a:t>
                      </a:r>
                    </a:p>
                  </a:txBody>
                  <a:tcPr/>
                </a:tc>
                <a:tc>
                  <a:txBody>
                    <a:bodyPr/>
                    <a:lstStyle/>
                    <a:p>
                      <a:r>
                        <a:rPr lang="en-US" dirty="0"/>
                        <a:t>Random effect</a:t>
                      </a:r>
                    </a:p>
                  </a:txBody>
                  <a:tcPr/>
                </a:tc>
                <a:tc>
                  <a:txBody>
                    <a:bodyPr/>
                    <a:lstStyle/>
                    <a:p>
                      <a:r>
                        <a:rPr lang="en-US" dirty="0"/>
                        <a:t>Accounting for individual differences</a:t>
                      </a:r>
                    </a:p>
                  </a:txBody>
                  <a:tcPr/>
                </a:tc>
                <a:extLst>
                  <a:ext uri="{0D108BD9-81ED-4DB2-BD59-A6C34878D82A}">
                    <a16:rowId xmlns:a16="http://schemas.microsoft.com/office/drawing/2014/main" val="248515045"/>
                  </a:ext>
                </a:extLst>
              </a:tr>
            </a:tbl>
          </a:graphicData>
        </a:graphic>
      </p:graphicFrame>
      <p:graphicFrame>
        <p:nvGraphicFramePr>
          <p:cNvPr id="5" name="Table 4">
            <a:extLst>
              <a:ext uri="{FF2B5EF4-FFF2-40B4-BE49-F238E27FC236}">
                <a16:creationId xmlns:a16="http://schemas.microsoft.com/office/drawing/2014/main" id="{FF51B2B5-2AB0-1FE7-0D06-F89A16693F8E}"/>
              </a:ext>
            </a:extLst>
          </p:cNvPr>
          <p:cNvGraphicFramePr>
            <a:graphicFrameLocks noGrp="1"/>
          </p:cNvGraphicFramePr>
          <p:nvPr>
            <p:extLst>
              <p:ext uri="{D42A27DB-BD31-4B8C-83A1-F6EECF244321}">
                <p14:modId xmlns:p14="http://schemas.microsoft.com/office/powerpoint/2010/main" val="2393404387"/>
              </p:ext>
            </p:extLst>
          </p:nvPr>
        </p:nvGraphicFramePr>
        <p:xfrm>
          <a:off x="2032000" y="297819"/>
          <a:ext cx="8127999" cy="370840"/>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340036880"/>
                    </a:ext>
                  </a:extLst>
                </a:gridCol>
                <a:gridCol w="2709333">
                  <a:extLst>
                    <a:ext uri="{9D8B030D-6E8A-4147-A177-3AD203B41FA5}">
                      <a16:colId xmlns:a16="http://schemas.microsoft.com/office/drawing/2014/main" val="1594505938"/>
                    </a:ext>
                  </a:extLst>
                </a:gridCol>
                <a:gridCol w="2709333">
                  <a:extLst>
                    <a:ext uri="{9D8B030D-6E8A-4147-A177-3AD203B41FA5}">
                      <a16:colId xmlns:a16="http://schemas.microsoft.com/office/drawing/2014/main" val="1842822760"/>
                    </a:ext>
                  </a:extLst>
                </a:gridCol>
              </a:tblGrid>
              <a:tr h="370840">
                <a:tc>
                  <a:txBody>
                    <a:bodyPr/>
                    <a:lstStyle/>
                    <a:p>
                      <a:r>
                        <a:rPr lang="en-US" dirty="0"/>
                        <a:t>If your variable….</a:t>
                      </a:r>
                    </a:p>
                  </a:txBody>
                  <a:tcPr/>
                </a:tc>
                <a:tc>
                  <a:txBody>
                    <a:bodyPr/>
                    <a:lstStyle/>
                    <a:p>
                      <a:r>
                        <a:rPr lang="en-US" dirty="0"/>
                        <a:t>Then model it as…</a:t>
                      </a:r>
                    </a:p>
                  </a:txBody>
                  <a:tcPr/>
                </a:tc>
                <a:tc>
                  <a:txBody>
                    <a:bodyPr/>
                    <a:lstStyle/>
                    <a:p>
                      <a:r>
                        <a:rPr lang="en-US" dirty="0"/>
                        <a:t>Examples</a:t>
                      </a:r>
                    </a:p>
                  </a:txBody>
                  <a:tcPr/>
                </a:tc>
                <a:extLst>
                  <a:ext uri="{0D108BD9-81ED-4DB2-BD59-A6C34878D82A}">
                    <a16:rowId xmlns:a16="http://schemas.microsoft.com/office/drawing/2014/main" val="4254480834"/>
                  </a:ext>
                </a:extLst>
              </a:tr>
            </a:tbl>
          </a:graphicData>
        </a:graphic>
      </p:graphicFrame>
      <p:sp>
        <p:nvSpPr>
          <p:cNvPr id="6" name="Rectangle 5">
            <a:extLst>
              <a:ext uri="{FF2B5EF4-FFF2-40B4-BE49-F238E27FC236}">
                <a16:creationId xmlns:a16="http://schemas.microsoft.com/office/drawing/2014/main" id="{89BF5583-97CF-86C2-BD3E-5025BA3DCAE3}"/>
              </a:ext>
            </a:extLst>
          </p:cNvPr>
          <p:cNvSpPr/>
          <p:nvPr/>
        </p:nvSpPr>
        <p:spPr>
          <a:xfrm>
            <a:off x="2032000" y="668659"/>
            <a:ext cx="2712528" cy="901589"/>
          </a:xfrm>
          <a:prstGeom prst="rect">
            <a:avLst/>
          </a:prstGeom>
          <a:solidFill>
            <a:srgbClr val="E7DA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Represents a manipulation or variable of interest you want to test</a:t>
            </a:r>
          </a:p>
        </p:txBody>
      </p:sp>
      <p:sp>
        <p:nvSpPr>
          <p:cNvPr id="7" name="Rectangle 6">
            <a:extLst>
              <a:ext uri="{FF2B5EF4-FFF2-40B4-BE49-F238E27FC236}">
                <a16:creationId xmlns:a16="http://schemas.microsoft.com/office/drawing/2014/main" id="{30DB15BC-7040-5C77-18D1-2088B1D8506D}"/>
              </a:ext>
            </a:extLst>
          </p:cNvPr>
          <p:cNvSpPr/>
          <p:nvPr/>
        </p:nvSpPr>
        <p:spPr>
          <a:xfrm>
            <a:off x="4744528" y="668659"/>
            <a:ext cx="2712528" cy="901589"/>
          </a:xfrm>
          <a:prstGeom prst="rect">
            <a:avLst/>
          </a:prstGeom>
          <a:solidFill>
            <a:srgbClr val="E7DA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Fixed effect</a:t>
            </a:r>
          </a:p>
        </p:txBody>
      </p:sp>
      <p:sp>
        <p:nvSpPr>
          <p:cNvPr id="8" name="Rectangle 7">
            <a:extLst>
              <a:ext uri="{FF2B5EF4-FFF2-40B4-BE49-F238E27FC236}">
                <a16:creationId xmlns:a16="http://schemas.microsoft.com/office/drawing/2014/main" id="{82C8FDBA-D31B-F324-4B33-CA5C6E2F38DA}"/>
              </a:ext>
            </a:extLst>
          </p:cNvPr>
          <p:cNvSpPr/>
          <p:nvPr/>
        </p:nvSpPr>
        <p:spPr>
          <a:xfrm>
            <a:off x="7457056" y="668658"/>
            <a:ext cx="2712528" cy="901589"/>
          </a:xfrm>
          <a:prstGeom prst="rect">
            <a:avLst/>
          </a:prstGeom>
          <a:solidFill>
            <a:srgbClr val="E7DA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Task condition, instructional methods, difficulty levels</a:t>
            </a:r>
          </a:p>
        </p:txBody>
      </p:sp>
      <p:sp>
        <p:nvSpPr>
          <p:cNvPr id="9" name="Rectangle 8">
            <a:extLst>
              <a:ext uri="{FF2B5EF4-FFF2-40B4-BE49-F238E27FC236}">
                <a16:creationId xmlns:a16="http://schemas.microsoft.com/office/drawing/2014/main" id="{AAC00799-393C-A951-7878-BA3248374CDF}"/>
              </a:ext>
            </a:extLst>
          </p:cNvPr>
          <p:cNvSpPr/>
          <p:nvPr/>
        </p:nvSpPr>
        <p:spPr>
          <a:xfrm>
            <a:off x="2022416" y="1570247"/>
            <a:ext cx="2712528" cy="1118597"/>
          </a:xfrm>
          <a:prstGeom prst="rect">
            <a:avLst/>
          </a:prstGeom>
          <a:solidFill>
            <a:srgbClr val="F4EDE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Represents a grouping structure that creates dependence between observations</a:t>
            </a:r>
          </a:p>
        </p:txBody>
      </p:sp>
      <p:sp>
        <p:nvSpPr>
          <p:cNvPr id="11" name="Rectangle 10">
            <a:extLst>
              <a:ext uri="{FF2B5EF4-FFF2-40B4-BE49-F238E27FC236}">
                <a16:creationId xmlns:a16="http://schemas.microsoft.com/office/drawing/2014/main" id="{1B6DF07F-4BEA-BC7B-0993-D0438A603435}"/>
              </a:ext>
            </a:extLst>
          </p:cNvPr>
          <p:cNvSpPr/>
          <p:nvPr/>
        </p:nvSpPr>
        <p:spPr>
          <a:xfrm>
            <a:off x="4734944" y="1576391"/>
            <a:ext cx="2712528" cy="1112453"/>
          </a:xfrm>
          <a:prstGeom prst="rect">
            <a:avLst/>
          </a:prstGeom>
          <a:solidFill>
            <a:srgbClr val="F4EDE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Random effect</a:t>
            </a:r>
          </a:p>
        </p:txBody>
      </p:sp>
      <p:sp>
        <p:nvSpPr>
          <p:cNvPr id="12" name="Rectangle 11">
            <a:extLst>
              <a:ext uri="{FF2B5EF4-FFF2-40B4-BE49-F238E27FC236}">
                <a16:creationId xmlns:a16="http://schemas.microsoft.com/office/drawing/2014/main" id="{7B6E4BF9-1768-B750-27CE-0DFDB95C3F4D}"/>
              </a:ext>
            </a:extLst>
          </p:cNvPr>
          <p:cNvSpPr/>
          <p:nvPr/>
        </p:nvSpPr>
        <p:spPr>
          <a:xfrm>
            <a:off x="7457056" y="1570247"/>
            <a:ext cx="2712528" cy="1112453"/>
          </a:xfrm>
          <a:prstGeom prst="rect">
            <a:avLst/>
          </a:prstGeom>
          <a:solidFill>
            <a:srgbClr val="F4EDE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Participants, classrooms, test items</a:t>
            </a:r>
          </a:p>
        </p:txBody>
      </p:sp>
      <p:sp>
        <p:nvSpPr>
          <p:cNvPr id="13" name="Rectangle 12">
            <a:extLst>
              <a:ext uri="{FF2B5EF4-FFF2-40B4-BE49-F238E27FC236}">
                <a16:creationId xmlns:a16="http://schemas.microsoft.com/office/drawing/2014/main" id="{9CF07248-A816-5452-7AA6-234BF1641257}"/>
              </a:ext>
            </a:extLst>
          </p:cNvPr>
          <p:cNvSpPr/>
          <p:nvPr/>
        </p:nvSpPr>
        <p:spPr>
          <a:xfrm>
            <a:off x="2032000" y="2694987"/>
            <a:ext cx="2712528" cy="901589"/>
          </a:xfrm>
          <a:prstGeom prst="rect">
            <a:avLst/>
          </a:prstGeom>
          <a:solidFill>
            <a:srgbClr val="E7DA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Is continuous</a:t>
            </a:r>
          </a:p>
        </p:txBody>
      </p:sp>
      <p:sp>
        <p:nvSpPr>
          <p:cNvPr id="14" name="Rectangle 13">
            <a:extLst>
              <a:ext uri="{FF2B5EF4-FFF2-40B4-BE49-F238E27FC236}">
                <a16:creationId xmlns:a16="http://schemas.microsoft.com/office/drawing/2014/main" id="{00474DC9-B370-2AD8-91D9-C694FA5B5028}"/>
              </a:ext>
            </a:extLst>
          </p:cNvPr>
          <p:cNvSpPr/>
          <p:nvPr/>
        </p:nvSpPr>
        <p:spPr>
          <a:xfrm>
            <a:off x="4754112" y="2701131"/>
            <a:ext cx="2712528" cy="901589"/>
          </a:xfrm>
          <a:prstGeom prst="rect">
            <a:avLst/>
          </a:prstGeom>
          <a:solidFill>
            <a:srgbClr val="E7DA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Fixed effect</a:t>
            </a:r>
          </a:p>
        </p:txBody>
      </p:sp>
      <p:sp>
        <p:nvSpPr>
          <p:cNvPr id="15" name="Rectangle 14">
            <a:extLst>
              <a:ext uri="{FF2B5EF4-FFF2-40B4-BE49-F238E27FC236}">
                <a16:creationId xmlns:a16="http://schemas.microsoft.com/office/drawing/2014/main" id="{30982E45-718E-19FF-15AD-584575E6EB92}"/>
              </a:ext>
            </a:extLst>
          </p:cNvPr>
          <p:cNvSpPr/>
          <p:nvPr/>
        </p:nvSpPr>
        <p:spPr>
          <a:xfrm>
            <a:off x="7466640" y="2707274"/>
            <a:ext cx="2712528" cy="901589"/>
          </a:xfrm>
          <a:prstGeom prst="rect">
            <a:avLst/>
          </a:prstGeom>
          <a:solidFill>
            <a:srgbClr val="E7DA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Time, dosage, response accuracy</a:t>
            </a:r>
          </a:p>
        </p:txBody>
      </p:sp>
      <p:sp>
        <p:nvSpPr>
          <p:cNvPr id="16" name="Rectangle 15">
            <a:extLst>
              <a:ext uri="{FF2B5EF4-FFF2-40B4-BE49-F238E27FC236}">
                <a16:creationId xmlns:a16="http://schemas.microsoft.com/office/drawing/2014/main" id="{8B751946-14C1-CDF2-1839-B88FB069D58A}"/>
              </a:ext>
            </a:extLst>
          </p:cNvPr>
          <p:cNvSpPr/>
          <p:nvPr/>
        </p:nvSpPr>
        <p:spPr>
          <a:xfrm>
            <a:off x="2051168" y="3590431"/>
            <a:ext cx="2712528" cy="1112453"/>
          </a:xfrm>
          <a:prstGeom prst="rect">
            <a:avLst/>
          </a:prstGeom>
          <a:solidFill>
            <a:srgbClr val="F4EDE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Is categorical but sampled from a larger population</a:t>
            </a:r>
          </a:p>
        </p:txBody>
      </p:sp>
      <p:sp>
        <p:nvSpPr>
          <p:cNvPr id="17" name="Rectangle 16">
            <a:extLst>
              <a:ext uri="{FF2B5EF4-FFF2-40B4-BE49-F238E27FC236}">
                <a16:creationId xmlns:a16="http://schemas.microsoft.com/office/drawing/2014/main" id="{4B952A45-5178-34F5-5525-4AC09950523B}"/>
              </a:ext>
            </a:extLst>
          </p:cNvPr>
          <p:cNvSpPr/>
          <p:nvPr/>
        </p:nvSpPr>
        <p:spPr>
          <a:xfrm>
            <a:off x="4763696" y="3596575"/>
            <a:ext cx="2712528" cy="1123087"/>
          </a:xfrm>
          <a:prstGeom prst="rect">
            <a:avLst/>
          </a:prstGeom>
          <a:solidFill>
            <a:srgbClr val="F4EDE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Random effect</a:t>
            </a:r>
          </a:p>
        </p:txBody>
      </p:sp>
      <p:sp>
        <p:nvSpPr>
          <p:cNvPr id="18" name="Rectangle 17">
            <a:extLst>
              <a:ext uri="{FF2B5EF4-FFF2-40B4-BE49-F238E27FC236}">
                <a16:creationId xmlns:a16="http://schemas.microsoft.com/office/drawing/2014/main" id="{895F64D1-3C38-C0FC-2C61-15774225BA69}"/>
              </a:ext>
            </a:extLst>
          </p:cNvPr>
          <p:cNvSpPr/>
          <p:nvPr/>
        </p:nvSpPr>
        <p:spPr>
          <a:xfrm>
            <a:off x="7485808" y="3590431"/>
            <a:ext cx="2712528" cy="1155459"/>
          </a:xfrm>
          <a:prstGeom prst="rect">
            <a:avLst/>
          </a:prstGeom>
          <a:solidFill>
            <a:srgbClr val="F4EDE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Students, words… (sampled from a larger population of possible students or words)</a:t>
            </a:r>
          </a:p>
        </p:txBody>
      </p:sp>
      <p:sp>
        <p:nvSpPr>
          <p:cNvPr id="19" name="Rectangle 18">
            <a:extLst>
              <a:ext uri="{FF2B5EF4-FFF2-40B4-BE49-F238E27FC236}">
                <a16:creationId xmlns:a16="http://schemas.microsoft.com/office/drawing/2014/main" id="{730A8B8F-E696-93B1-FC09-61CE6D5C6D1D}"/>
              </a:ext>
            </a:extLst>
          </p:cNvPr>
          <p:cNvSpPr/>
          <p:nvPr/>
        </p:nvSpPr>
        <p:spPr>
          <a:xfrm>
            <a:off x="2051168" y="4738092"/>
            <a:ext cx="2712528" cy="901589"/>
          </a:xfrm>
          <a:prstGeom prst="rect">
            <a:avLst/>
          </a:prstGeom>
          <a:solidFill>
            <a:srgbClr val="E7DA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You care about differences between levels</a:t>
            </a:r>
          </a:p>
        </p:txBody>
      </p:sp>
      <p:sp>
        <p:nvSpPr>
          <p:cNvPr id="20" name="Rectangle 19">
            <a:extLst>
              <a:ext uri="{FF2B5EF4-FFF2-40B4-BE49-F238E27FC236}">
                <a16:creationId xmlns:a16="http://schemas.microsoft.com/office/drawing/2014/main" id="{1FCDE544-DA10-3A16-2ACA-91F056503F80}"/>
              </a:ext>
            </a:extLst>
          </p:cNvPr>
          <p:cNvSpPr/>
          <p:nvPr/>
        </p:nvSpPr>
        <p:spPr>
          <a:xfrm>
            <a:off x="4773280" y="4744236"/>
            <a:ext cx="2712528" cy="901589"/>
          </a:xfrm>
          <a:prstGeom prst="rect">
            <a:avLst/>
          </a:prstGeom>
          <a:solidFill>
            <a:srgbClr val="E7DA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Fixed effect</a:t>
            </a:r>
          </a:p>
        </p:txBody>
      </p:sp>
      <p:sp>
        <p:nvSpPr>
          <p:cNvPr id="21" name="Rectangle 20">
            <a:extLst>
              <a:ext uri="{FF2B5EF4-FFF2-40B4-BE49-F238E27FC236}">
                <a16:creationId xmlns:a16="http://schemas.microsoft.com/office/drawing/2014/main" id="{CF4666F9-6EB6-943F-DE40-7771F6B731B1}"/>
              </a:ext>
            </a:extLst>
          </p:cNvPr>
          <p:cNvSpPr/>
          <p:nvPr/>
        </p:nvSpPr>
        <p:spPr>
          <a:xfrm>
            <a:off x="7485808" y="4750379"/>
            <a:ext cx="2712528" cy="901589"/>
          </a:xfrm>
          <a:prstGeom prst="rect">
            <a:avLst/>
          </a:prstGeom>
          <a:solidFill>
            <a:srgbClr val="E7DAD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Comparing conditions</a:t>
            </a:r>
          </a:p>
        </p:txBody>
      </p:sp>
      <p:sp>
        <p:nvSpPr>
          <p:cNvPr id="22" name="Rectangle 21">
            <a:extLst>
              <a:ext uri="{FF2B5EF4-FFF2-40B4-BE49-F238E27FC236}">
                <a16:creationId xmlns:a16="http://schemas.microsoft.com/office/drawing/2014/main" id="{EEAC142D-FEA4-5B8A-8DEF-47BA5691E4CA}"/>
              </a:ext>
            </a:extLst>
          </p:cNvPr>
          <p:cNvSpPr/>
          <p:nvPr/>
        </p:nvSpPr>
        <p:spPr>
          <a:xfrm>
            <a:off x="2060752" y="5658111"/>
            <a:ext cx="2712528" cy="901589"/>
          </a:xfrm>
          <a:prstGeom prst="rect">
            <a:avLst/>
          </a:prstGeom>
          <a:solidFill>
            <a:srgbClr val="F4EDE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You care about controlling variations between levels</a:t>
            </a:r>
          </a:p>
        </p:txBody>
      </p:sp>
      <p:sp>
        <p:nvSpPr>
          <p:cNvPr id="23" name="Rectangle 22">
            <a:extLst>
              <a:ext uri="{FF2B5EF4-FFF2-40B4-BE49-F238E27FC236}">
                <a16:creationId xmlns:a16="http://schemas.microsoft.com/office/drawing/2014/main" id="{01FF6376-028C-A853-D2E1-0E73DD68B81B}"/>
              </a:ext>
            </a:extLst>
          </p:cNvPr>
          <p:cNvSpPr/>
          <p:nvPr/>
        </p:nvSpPr>
        <p:spPr>
          <a:xfrm>
            <a:off x="4773280" y="5664255"/>
            <a:ext cx="2712528" cy="901589"/>
          </a:xfrm>
          <a:prstGeom prst="rect">
            <a:avLst/>
          </a:prstGeom>
          <a:solidFill>
            <a:srgbClr val="F4EDE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Random effect</a:t>
            </a:r>
          </a:p>
        </p:txBody>
      </p:sp>
      <p:sp>
        <p:nvSpPr>
          <p:cNvPr id="24" name="Rectangle 23">
            <a:extLst>
              <a:ext uri="{FF2B5EF4-FFF2-40B4-BE49-F238E27FC236}">
                <a16:creationId xmlns:a16="http://schemas.microsoft.com/office/drawing/2014/main" id="{3C4BE4A1-65DE-7138-AFA4-6955001AA15D}"/>
              </a:ext>
            </a:extLst>
          </p:cNvPr>
          <p:cNvSpPr/>
          <p:nvPr/>
        </p:nvSpPr>
        <p:spPr>
          <a:xfrm>
            <a:off x="7495392" y="5658111"/>
            <a:ext cx="2712528" cy="901589"/>
          </a:xfrm>
          <a:prstGeom prst="rect">
            <a:avLst/>
          </a:prstGeom>
          <a:solidFill>
            <a:srgbClr val="F4EDE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Accounting for individual differences</a:t>
            </a:r>
          </a:p>
        </p:txBody>
      </p:sp>
    </p:spTree>
    <p:extLst>
      <p:ext uri="{BB962C8B-B14F-4D97-AF65-F5344CB8AC3E}">
        <p14:creationId xmlns:p14="http://schemas.microsoft.com/office/powerpoint/2010/main" val="356988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4B92-464A-DF7D-5229-948DE1991874}"/>
              </a:ext>
            </a:extLst>
          </p:cNvPr>
          <p:cNvSpPr>
            <a:spLocks noGrp="1"/>
          </p:cNvSpPr>
          <p:nvPr>
            <p:ph type="title"/>
          </p:nvPr>
        </p:nvSpPr>
        <p:spPr/>
        <p:txBody>
          <a:bodyPr/>
          <a:lstStyle/>
          <a:p>
            <a:r>
              <a:rPr lang="en-US" dirty="0"/>
              <a:t>Example Data: Speech Perception Study (Brown, 2021)</a:t>
            </a:r>
          </a:p>
        </p:txBody>
      </p:sp>
      <p:sp>
        <p:nvSpPr>
          <p:cNvPr id="3" name="Content Placeholder 2">
            <a:extLst>
              <a:ext uri="{FF2B5EF4-FFF2-40B4-BE49-F238E27FC236}">
                <a16:creationId xmlns:a16="http://schemas.microsoft.com/office/drawing/2014/main" id="{91ABA588-E889-AB38-694F-DE8BFF631B3E}"/>
              </a:ext>
            </a:extLst>
          </p:cNvPr>
          <p:cNvSpPr>
            <a:spLocks noGrp="1"/>
          </p:cNvSpPr>
          <p:nvPr>
            <p:ph idx="1"/>
          </p:nvPr>
        </p:nvSpPr>
        <p:spPr>
          <a:xfrm>
            <a:off x="169334" y="1939925"/>
            <a:ext cx="4317999" cy="4522786"/>
          </a:xfrm>
        </p:spPr>
        <p:txBody>
          <a:bodyPr>
            <a:normAutofit fontScale="92500" lnSpcReduction="20000"/>
          </a:bodyPr>
          <a:lstStyle/>
          <a:p>
            <a:r>
              <a:rPr lang="en-US" dirty="0"/>
              <a:t>53 participants</a:t>
            </a:r>
          </a:p>
          <a:p>
            <a:r>
              <a:rPr lang="en-US" dirty="0"/>
              <a:t>Within-subjects design</a:t>
            </a:r>
          </a:p>
          <a:p>
            <a:r>
              <a:rPr lang="en-US" dirty="0"/>
              <a:t>Conditions: audio-only and audiovisual. </a:t>
            </a:r>
          </a:p>
          <a:p>
            <a:r>
              <a:rPr lang="en-US" dirty="0"/>
              <a:t>Stimuli: 553 words (each presented in one of the 2 modalities).</a:t>
            </a:r>
          </a:p>
          <a:p>
            <a:r>
              <a:rPr lang="en-US" dirty="0"/>
              <a:t>Primary task: speech repetition.</a:t>
            </a:r>
          </a:p>
          <a:p>
            <a:r>
              <a:rPr lang="en-US" dirty="0"/>
              <a:t>Secondary task: </a:t>
            </a:r>
            <a:r>
              <a:rPr lang="en-GB" dirty="0"/>
              <a:t>tactile response-time classification.</a:t>
            </a:r>
            <a:endParaRPr lang="en-US" dirty="0"/>
          </a:p>
          <a:p>
            <a:endParaRPr lang="en-US" dirty="0"/>
          </a:p>
        </p:txBody>
      </p:sp>
      <p:pic>
        <p:nvPicPr>
          <p:cNvPr id="4" name="Picture 3">
            <a:extLst>
              <a:ext uri="{FF2B5EF4-FFF2-40B4-BE49-F238E27FC236}">
                <a16:creationId xmlns:a16="http://schemas.microsoft.com/office/drawing/2014/main" id="{287945FE-1964-7314-DDCD-E012D94E068B}"/>
              </a:ext>
            </a:extLst>
          </p:cNvPr>
          <p:cNvPicPr>
            <a:picLocks noChangeAspect="1"/>
          </p:cNvPicPr>
          <p:nvPr/>
        </p:nvPicPr>
        <p:blipFill>
          <a:blip r:embed="rId3"/>
          <a:srcRect l="2069" r="3376"/>
          <a:stretch>
            <a:fillRect/>
          </a:stretch>
        </p:blipFill>
        <p:spPr>
          <a:xfrm>
            <a:off x="4673600" y="2707560"/>
            <a:ext cx="7349066" cy="2987516"/>
          </a:xfrm>
          <a:prstGeom prst="rect">
            <a:avLst/>
          </a:prstGeom>
        </p:spPr>
      </p:pic>
    </p:spTree>
    <p:extLst>
      <p:ext uri="{BB962C8B-B14F-4D97-AF65-F5344CB8AC3E}">
        <p14:creationId xmlns:p14="http://schemas.microsoft.com/office/powerpoint/2010/main" val="254761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1EEE-6500-DAD6-961D-70653FACC98F}"/>
              </a:ext>
            </a:extLst>
          </p:cNvPr>
          <p:cNvSpPr>
            <a:spLocks noGrp="1"/>
          </p:cNvSpPr>
          <p:nvPr>
            <p:ph type="title"/>
          </p:nvPr>
        </p:nvSpPr>
        <p:spPr/>
        <p:txBody>
          <a:bodyPr/>
          <a:lstStyle/>
          <a:p>
            <a:r>
              <a:rPr lang="en-US" dirty="0"/>
              <a:t>Example data: What are our fixed and random effects?</a:t>
            </a:r>
          </a:p>
        </p:txBody>
      </p:sp>
      <p:graphicFrame>
        <p:nvGraphicFramePr>
          <p:cNvPr id="4" name="Content Placeholder 3">
            <a:extLst>
              <a:ext uri="{FF2B5EF4-FFF2-40B4-BE49-F238E27FC236}">
                <a16:creationId xmlns:a16="http://schemas.microsoft.com/office/drawing/2014/main" id="{EBB26DC6-6AE3-88E0-AD96-970D305063D6}"/>
              </a:ext>
            </a:extLst>
          </p:cNvPr>
          <p:cNvGraphicFramePr>
            <a:graphicFrameLocks noGrp="1"/>
          </p:cNvGraphicFramePr>
          <p:nvPr>
            <p:ph idx="1"/>
            <p:extLst>
              <p:ext uri="{D42A27DB-BD31-4B8C-83A1-F6EECF244321}">
                <p14:modId xmlns:p14="http://schemas.microsoft.com/office/powerpoint/2010/main" val="2437051561"/>
              </p:ext>
            </p:extLst>
          </p:nvPr>
        </p:nvGraphicFramePr>
        <p:xfrm>
          <a:off x="988626" y="2205226"/>
          <a:ext cx="10213974" cy="1854200"/>
        </p:xfrm>
        <a:graphic>
          <a:graphicData uri="http://schemas.openxmlformats.org/drawingml/2006/table">
            <a:tbl>
              <a:tblPr firstRow="1" bandRow="1">
                <a:tableStyleId>{93296810-A885-4BE3-A3E7-6D5BEEA58F35}</a:tableStyleId>
              </a:tblPr>
              <a:tblGrid>
                <a:gridCol w="5106987">
                  <a:extLst>
                    <a:ext uri="{9D8B030D-6E8A-4147-A177-3AD203B41FA5}">
                      <a16:colId xmlns:a16="http://schemas.microsoft.com/office/drawing/2014/main" val="79202237"/>
                    </a:ext>
                  </a:extLst>
                </a:gridCol>
                <a:gridCol w="5106987">
                  <a:extLst>
                    <a:ext uri="{9D8B030D-6E8A-4147-A177-3AD203B41FA5}">
                      <a16:colId xmlns:a16="http://schemas.microsoft.com/office/drawing/2014/main" val="373072543"/>
                    </a:ext>
                  </a:extLst>
                </a:gridCol>
              </a:tblGrid>
              <a:tr h="370840">
                <a:tc>
                  <a:txBody>
                    <a:bodyPr/>
                    <a:lstStyle/>
                    <a:p>
                      <a:r>
                        <a:rPr lang="en-US" dirty="0"/>
                        <a:t>Variable</a:t>
                      </a:r>
                    </a:p>
                  </a:txBody>
                  <a:tcPr/>
                </a:tc>
                <a:tc>
                  <a:txBody>
                    <a:bodyPr/>
                    <a:lstStyle/>
                    <a:p>
                      <a:r>
                        <a:rPr lang="en-US" dirty="0"/>
                        <a:t>Dependent, Fixed or Random?</a:t>
                      </a:r>
                    </a:p>
                  </a:txBody>
                  <a:tcPr/>
                </a:tc>
                <a:extLst>
                  <a:ext uri="{0D108BD9-81ED-4DB2-BD59-A6C34878D82A}">
                    <a16:rowId xmlns:a16="http://schemas.microsoft.com/office/drawing/2014/main" val="3396185479"/>
                  </a:ext>
                </a:extLst>
              </a:tr>
              <a:tr h="370840">
                <a:tc>
                  <a:txBody>
                    <a:bodyPr/>
                    <a:lstStyle/>
                    <a:p>
                      <a:r>
                        <a:rPr lang="en-US" dirty="0"/>
                        <a:t>Reaction time</a:t>
                      </a:r>
                    </a:p>
                  </a:txBody>
                  <a:tcPr/>
                </a:tc>
                <a:tc>
                  <a:txBody>
                    <a:bodyPr/>
                    <a:lstStyle/>
                    <a:p>
                      <a:endParaRPr lang="en-US" dirty="0"/>
                    </a:p>
                  </a:txBody>
                  <a:tcPr/>
                </a:tc>
                <a:extLst>
                  <a:ext uri="{0D108BD9-81ED-4DB2-BD59-A6C34878D82A}">
                    <a16:rowId xmlns:a16="http://schemas.microsoft.com/office/drawing/2014/main" val="3961951458"/>
                  </a:ext>
                </a:extLst>
              </a:tr>
              <a:tr h="370840">
                <a:tc>
                  <a:txBody>
                    <a:bodyPr/>
                    <a:lstStyle/>
                    <a:p>
                      <a:r>
                        <a:rPr lang="en-US" dirty="0"/>
                        <a:t>Modality (audio-only or audiovisual)</a:t>
                      </a:r>
                    </a:p>
                  </a:txBody>
                  <a:tcPr/>
                </a:tc>
                <a:tc>
                  <a:txBody>
                    <a:bodyPr/>
                    <a:lstStyle/>
                    <a:p>
                      <a:endParaRPr lang="en-US" dirty="0"/>
                    </a:p>
                  </a:txBody>
                  <a:tcPr/>
                </a:tc>
                <a:extLst>
                  <a:ext uri="{0D108BD9-81ED-4DB2-BD59-A6C34878D82A}">
                    <a16:rowId xmlns:a16="http://schemas.microsoft.com/office/drawing/2014/main" val="924114055"/>
                  </a:ext>
                </a:extLst>
              </a:tr>
              <a:tr h="370840">
                <a:tc>
                  <a:txBody>
                    <a:bodyPr/>
                    <a:lstStyle/>
                    <a:p>
                      <a:r>
                        <a:rPr lang="en-US" dirty="0"/>
                        <a:t>Participants</a:t>
                      </a:r>
                    </a:p>
                  </a:txBody>
                  <a:tcPr/>
                </a:tc>
                <a:tc>
                  <a:txBody>
                    <a:bodyPr/>
                    <a:lstStyle/>
                    <a:p>
                      <a:endParaRPr lang="en-US" dirty="0"/>
                    </a:p>
                  </a:txBody>
                  <a:tcPr/>
                </a:tc>
                <a:extLst>
                  <a:ext uri="{0D108BD9-81ED-4DB2-BD59-A6C34878D82A}">
                    <a16:rowId xmlns:a16="http://schemas.microsoft.com/office/drawing/2014/main" val="1403280657"/>
                  </a:ext>
                </a:extLst>
              </a:tr>
              <a:tr h="370840">
                <a:tc>
                  <a:txBody>
                    <a:bodyPr/>
                    <a:lstStyle/>
                    <a:p>
                      <a:r>
                        <a:rPr lang="en-US" dirty="0"/>
                        <a:t>Items (words)</a:t>
                      </a:r>
                    </a:p>
                  </a:txBody>
                  <a:tcPr/>
                </a:tc>
                <a:tc>
                  <a:txBody>
                    <a:bodyPr/>
                    <a:lstStyle/>
                    <a:p>
                      <a:endParaRPr lang="en-US" dirty="0"/>
                    </a:p>
                  </a:txBody>
                  <a:tcPr/>
                </a:tc>
                <a:extLst>
                  <a:ext uri="{0D108BD9-81ED-4DB2-BD59-A6C34878D82A}">
                    <a16:rowId xmlns:a16="http://schemas.microsoft.com/office/drawing/2014/main" val="3951639906"/>
                  </a:ext>
                </a:extLst>
              </a:tr>
            </a:tbl>
          </a:graphicData>
        </a:graphic>
      </p:graphicFrame>
      <p:sp>
        <p:nvSpPr>
          <p:cNvPr id="6" name="TextBox 5">
            <a:extLst>
              <a:ext uri="{FF2B5EF4-FFF2-40B4-BE49-F238E27FC236}">
                <a16:creationId xmlns:a16="http://schemas.microsoft.com/office/drawing/2014/main" id="{9F676019-AF9C-E502-44EC-DC4FE30BD369}"/>
              </a:ext>
            </a:extLst>
          </p:cNvPr>
          <p:cNvSpPr txBox="1"/>
          <p:nvPr/>
        </p:nvSpPr>
        <p:spPr>
          <a:xfrm>
            <a:off x="6095613" y="2576868"/>
            <a:ext cx="2470067" cy="369332"/>
          </a:xfrm>
          <a:prstGeom prst="rect">
            <a:avLst/>
          </a:prstGeom>
          <a:noFill/>
        </p:spPr>
        <p:txBody>
          <a:bodyPr wrap="square" rtlCol="0">
            <a:spAutoFit/>
          </a:bodyPr>
          <a:lstStyle/>
          <a:p>
            <a:r>
              <a:rPr lang="en-US" dirty="0"/>
              <a:t>Dependent variable</a:t>
            </a:r>
          </a:p>
        </p:txBody>
      </p:sp>
      <p:sp>
        <p:nvSpPr>
          <p:cNvPr id="7" name="TextBox 6">
            <a:extLst>
              <a:ext uri="{FF2B5EF4-FFF2-40B4-BE49-F238E27FC236}">
                <a16:creationId xmlns:a16="http://schemas.microsoft.com/office/drawing/2014/main" id="{21DC8411-D06E-4EB0-D3BF-B95C78CA8687}"/>
              </a:ext>
            </a:extLst>
          </p:cNvPr>
          <p:cNvSpPr txBox="1"/>
          <p:nvPr/>
        </p:nvSpPr>
        <p:spPr>
          <a:xfrm>
            <a:off x="6095613" y="2946200"/>
            <a:ext cx="2743200" cy="369332"/>
          </a:xfrm>
          <a:prstGeom prst="rect">
            <a:avLst/>
          </a:prstGeom>
          <a:noFill/>
        </p:spPr>
        <p:txBody>
          <a:bodyPr wrap="square" rtlCol="0">
            <a:spAutoFit/>
          </a:bodyPr>
          <a:lstStyle/>
          <a:p>
            <a:r>
              <a:rPr lang="en-US" dirty="0"/>
              <a:t>Fixed effect</a:t>
            </a:r>
          </a:p>
        </p:txBody>
      </p:sp>
      <p:sp>
        <p:nvSpPr>
          <p:cNvPr id="8" name="TextBox 7">
            <a:extLst>
              <a:ext uri="{FF2B5EF4-FFF2-40B4-BE49-F238E27FC236}">
                <a16:creationId xmlns:a16="http://schemas.microsoft.com/office/drawing/2014/main" id="{D8864CE4-5A0E-17C8-34B7-8B03999F8A59}"/>
              </a:ext>
            </a:extLst>
          </p:cNvPr>
          <p:cNvSpPr txBox="1"/>
          <p:nvPr/>
        </p:nvSpPr>
        <p:spPr>
          <a:xfrm>
            <a:off x="6095613" y="3315532"/>
            <a:ext cx="2958926" cy="369332"/>
          </a:xfrm>
          <a:prstGeom prst="rect">
            <a:avLst/>
          </a:prstGeom>
          <a:noFill/>
        </p:spPr>
        <p:txBody>
          <a:bodyPr wrap="square" rtlCol="0">
            <a:spAutoFit/>
          </a:bodyPr>
          <a:lstStyle/>
          <a:p>
            <a:r>
              <a:rPr lang="en-US" dirty="0"/>
              <a:t>Random effect</a:t>
            </a:r>
          </a:p>
        </p:txBody>
      </p:sp>
      <p:sp>
        <p:nvSpPr>
          <p:cNvPr id="12" name="TextBox 11">
            <a:extLst>
              <a:ext uri="{FF2B5EF4-FFF2-40B4-BE49-F238E27FC236}">
                <a16:creationId xmlns:a16="http://schemas.microsoft.com/office/drawing/2014/main" id="{2CC6FF52-CB14-CB37-2D53-A4E7B2AF0006}"/>
              </a:ext>
            </a:extLst>
          </p:cNvPr>
          <p:cNvSpPr txBox="1"/>
          <p:nvPr/>
        </p:nvSpPr>
        <p:spPr>
          <a:xfrm>
            <a:off x="6095613" y="3684864"/>
            <a:ext cx="2280062" cy="369332"/>
          </a:xfrm>
          <a:prstGeom prst="rect">
            <a:avLst/>
          </a:prstGeom>
          <a:noFill/>
        </p:spPr>
        <p:txBody>
          <a:bodyPr wrap="square" rtlCol="0">
            <a:spAutoFit/>
          </a:bodyPr>
          <a:lstStyle/>
          <a:p>
            <a:r>
              <a:rPr lang="en-US" dirty="0"/>
              <a:t>Random effect</a:t>
            </a:r>
          </a:p>
        </p:txBody>
      </p:sp>
    </p:spTree>
    <p:extLst>
      <p:ext uri="{BB962C8B-B14F-4D97-AF65-F5344CB8AC3E}">
        <p14:creationId xmlns:p14="http://schemas.microsoft.com/office/powerpoint/2010/main" val="262044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1C4D-6FE5-0AFD-D554-87F28C0A7597}"/>
              </a:ext>
            </a:extLst>
          </p:cNvPr>
          <p:cNvSpPr>
            <a:spLocks noGrp="1"/>
          </p:cNvSpPr>
          <p:nvPr>
            <p:ph type="title"/>
          </p:nvPr>
        </p:nvSpPr>
        <p:spPr/>
        <p:txBody>
          <a:bodyPr/>
          <a:lstStyle/>
          <a:p>
            <a:r>
              <a:rPr lang="en-US" dirty="0"/>
              <a:t>Fixed effect only model (no random effects)</a:t>
            </a:r>
          </a:p>
        </p:txBody>
      </p:sp>
      <p:sp>
        <p:nvSpPr>
          <p:cNvPr id="3" name="Content Placeholder 2">
            <a:extLst>
              <a:ext uri="{FF2B5EF4-FFF2-40B4-BE49-F238E27FC236}">
                <a16:creationId xmlns:a16="http://schemas.microsoft.com/office/drawing/2014/main" id="{A53EAA71-8435-A23E-E1FC-5D810A72A17B}"/>
              </a:ext>
            </a:extLst>
          </p:cNvPr>
          <p:cNvSpPr>
            <a:spLocks noGrp="1"/>
          </p:cNvSpPr>
          <p:nvPr>
            <p:ph idx="1"/>
          </p:nvPr>
        </p:nvSpPr>
        <p:spPr>
          <a:xfrm>
            <a:off x="334491" y="2192954"/>
            <a:ext cx="4929487" cy="4040191"/>
          </a:xfrm>
        </p:spPr>
        <p:txBody>
          <a:bodyPr/>
          <a:lstStyle/>
          <a:p>
            <a:r>
              <a:rPr lang="en-GB" b="1" dirty="0"/>
              <a:t>One regression line for all participants </a:t>
            </a:r>
            <a:r>
              <a:rPr lang="en-GB" dirty="0"/>
              <a:t>→ The model assumes all observations are independent</a:t>
            </a:r>
          </a:p>
          <a:p>
            <a:r>
              <a:rPr lang="en-GB" b="1" dirty="0"/>
              <a:t>Residuals are large</a:t>
            </a:r>
            <a:br>
              <a:rPr lang="en-GB" dirty="0"/>
            </a:br>
            <a:r>
              <a:rPr lang="en-GB" dirty="0"/>
              <a:t>→ Model fit is poor because participant variability isn’t </a:t>
            </a:r>
            <a:r>
              <a:rPr lang="en-GB" dirty="0" err="1"/>
              <a:t>modeled</a:t>
            </a:r>
            <a:endParaRPr lang="en-US" dirty="0">
              <a:solidFill>
                <a:schemeClr val="tx1"/>
              </a:solidFill>
            </a:endParaRPr>
          </a:p>
        </p:txBody>
      </p:sp>
      <p:pic>
        <p:nvPicPr>
          <p:cNvPr id="4" name="Picture 3">
            <a:extLst>
              <a:ext uri="{FF2B5EF4-FFF2-40B4-BE49-F238E27FC236}">
                <a16:creationId xmlns:a16="http://schemas.microsoft.com/office/drawing/2014/main" id="{11108490-7695-661C-7857-8B4FBEF6B652}"/>
              </a:ext>
            </a:extLst>
          </p:cNvPr>
          <p:cNvPicPr>
            <a:picLocks noChangeAspect="1"/>
          </p:cNvPicPr>
          <p:nvPr/>
        </p:nvPicPr>
        <p:blipFill>
          <a:blip r:embed="rId3"/>
          <a:srcRect l="7031"/>
          <a:stretch>
            <a:fillRect/>
          </a:stretch>
        </p:blipFill>
        <p:spPr>
          <a:xfrm>
            <a:off x="5684108" y="2068984"/>
            <a:ext cx="6326660" cy="4109328"/>
          </a:xfrm>
          <a:prstGeom prst="rect">
            <a:avLst/>
          </a:prstGeom>
        </p:spPr>
      </p:pic>
    </p:spTree>
    <p:extLst>
      <p:ext uri="{BB962C8B-B14F-4D97-AF65-F5344CB8AC3E}">
        <p14:creationId xmlns:p14="http://schemas.microsoft.com/office/powerpoint/2010/main" val="98273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0BE7-370E-5FE5-7158-4EFB3EE47A01}"/>
              </a:ext>
            </a:extLst>
          </p:cNvPr>
          <p:cNvSpPr>
            <a:spLocks noGrp="1"/>
          </p:cNvSpPr>
          <p:nvPr>
            <p:ph type="title"/>
          </p:nvPr>
        </p:nvSpPr>
        <p:spPr/>
        <p:txBody>
          <a:bodyPr/>
          <a:lstStyle/>
          <a:p>
            <a:r>
              <a:rPr lang="en-US" dirty="0"/>
              <a:t>Random intercepts model for participants</a:t>
            </a:r>
          </a:p>
        </p:txBody>
      </p:sp>
      <p:sp>
        <p:nvSpPr>
          <p:cNvPr id="3" name="Content Placeholder 2">
            <a:extLst>
              <a:ext uri="{FF2B5EF4-FFF2-40B4-BE49-F238E27FC236}">
                <a16:creationId xmlns:a16="http://schemas.microsoft.com/office/drawing/2014/main" id="{50BEAAE4-DAFF-3BD5-4EFF-7A34B1F11F75}"/>
              </a:ext>
            </a:extLst>
          </p:cNvPr>
          <p:cNvSpPr>
            <a:spLocks noGrp="1"/>
          </p:cNvSpPr>
          <p:nvPr>
            <p:ph idx="1"/>
          </p:nvPr>
        </p:nvSpPr>
        <p:spPr>
          <a:xfrm>
            <a:off x="6536723" y="2041430"/>
            <a:ext cx="5362833" cy="4040191"/>
          </a:xfrm>
        </p:spPr>
        <p:txBody>
          <a:bodyPr>
            <a:normAutofit/>
          </a:bodyPr>
          <a:lstStyle/>
          <a:p>
            <a:r>
              <a:rPr lang="en-GB" b="1" dirty="0"/>
              <a:t>Each dashed line </a:t>
            </a:r>
            <a:r>
              <a:rPr lang="en-GB" dirty="0"/>
              <a:t>= one participant’s predicted line</a:t>
            </a:r>
          </a:p>
          <a:p>
            <a:r>
              <a:rPr lang="en-GB" b="1" dirty="0"/>
              <a:t>Solid black line </a:t>
            </a:r>
            <a:r>
              <a:rPr lang="en-GB" dirty="0"/>
              <a:t>= overall (fixed) effect</a:t>
            </a:r>
          </a:p>
          <a:p>
            <a:r>
              <a:rPr lang="en-GB" b="1" dirty="0"/>
              <a:t>Random intercepts </a:t>
            </a:r>
            <a:r>
              <a:rPr lang="en-GB" dirty="0"/>
              <a:t>shift each participant’s line up or down</a:t>
            </a:r>
          </a:p>
          <a:p>
            <a:r>
              <a:rPr lang="en-GB" b="1" dirty="0"/>
              <a:t>Residual error </a:t>
            </a:r>
            <a:r>
              <a:rPr lang="en-GB" dirty="0"/>
              <a:t>decreases substantially</a:t>
            </a:r>
            <a:endParaRPr lang="en-US" dirty="0"/>
          </a:p>
        </p:txBody>
      </p:sp>
      <p:pic>
        <p:nvPicPr>
          <p:cNvPr id="5" name="Picture 4">
            <a:extLst>
              <a:ext uri="{FF2B5EF4-FFF2-40B4-BE49-F238E27FC236}">
                <a16:creationId xmlns:a16="http://schemas.microsoft.com/office/drawing/2014/main" id="{F2D27A05-C47D-14D6-03DB-5CD21175223A}"/>
              </a:ext>
            </a:extLst>
          </p:cNvPr>
          <p:cNvPicPr>
            <a:picLocks noChangeAspect="1"/>
          </p:cNvPicPr>
          <p:nvPr/>
        </p:nvPicPr>
        <p:blipFill>
          <a:blip r:embed="rId3"/>
          <a:stretch>
            <a:fillRect/>
          </a:stretch>
        </p:blipFill>
        <p:spPr>
          <a:xfrm>
            <a:off x="170935" y="2041431"/>
            <a:ext cx="6031428" cy="4040191"/>
          </a:xfrm>
          <a:prstGeom prst="rect">
            <a:avLst/>
          </a:prstGeom>
        </p:spPr>
      </p:pic>
    </p:spTree>
    <p:extLst>
      <p:ext uri="{BB962C8B-B14F-4D97-AF65-F5344CB8AC3E}">
        <p14:creationId xmlns:p14="http://schemas.microsoft.com/office/powerpoint/2010/main" val="218487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ED93-58F9-F758-41AC-DF56807DE3D4}"/>
              </a:ext>
            </a:extLst>
          </p:cNvPr>
          <p:cNvSpPr>
            <a:spLocks noGrp="1"/>
          </p:cNvSpPr>
          <p:nvPr>
            <p:ph type="title"/>
          </p:nvPr>
        </p:nvSpPr>
        <p:spPr/>
        <p:txBody>
          <a:bodyPr/>
          <a:lstStyle/>
          <a:p>
            <a:r>
              <a:rPr lang="en-US" dirty="0"/>
              <a:t>Random intercepts and slopes model for participants</a:t>
            </a:r>
          </a:p>
        </p:txBody>
      </p:sp>
      <p:sp>
        <p:nvSpPr>
          <p:cNvPr id="3" name="Content Placeholder 2">
            <a:extLst>
              <a:ext uri="{FF2B5EF4-FFF2-40B4-BE49-F238E27FC236}">
                <a16:creationId xmlns:a16="http://schemas.microsoft.com/office/drawing/2014/main" id="{ED2B9735-D6C9-B2F7-9281-284D0AC9A354}"/>
              </a:ext>
            </a:extLst>
          </p:cNvPr>
          <p:cNvSpPr>
            <a:spLocks noGrp="1"/>
          </p:cNvSpPr>
          <p:nvPr>
            <p:ph idx="1"/>
          </p:nvPr>
        </p:nvSpPr>
        <p:spPr>
          <a:xfrm>
            <a:off x="6907427" y="2186312"/>
            <a:ext cx="5152768" cy="4040191"/>
          </a:xfrm>
        </p:spPr>
        <p:txBody>
          <a:bodyPr>
            <a:normAutofit fontScale="92500" lnSpcReduction="20000"/>
          </a:bodyPr>
          <a:lstStyle/>
          <a:p>
            <a:r>
              <a:rPr lang="en-GB" b="1" dirty="0"/>
              <a:t>Each dashed line </a:t>
            </a:r>
            <a:r>
              <a:rPr lang="en-GB" dirty="0"/>
              <a:t>= one participant’s predicted line</a:t>
            </a:r>
          </a:p>
          <a:p>
            <a:r>
              <a:rPr lang="en-GB" b="1" dirty="0"/>
              <a:t>Solid black line </a:t>
            </a:r>
            <a:r>
              <a:rPr lang="en-GB" dirty="0"/>
              <a:t>= overall (fixed) trend</a:t>
            </a:r>
          </a:p>
          <a:p>
            <a:r>
              <a:rPr lang="en-US" b="1" dirty="0"/>
              <a:t>Random intercepts </a:t>
            </a:r>
            <a:r>
              <a:rPr lang="en-US" dirty="0"/>
              <a:t>→ Different starting points (baseline RTs)</a:t>
            </a:r>
          </a:p>
          <a:p>
            <a:r>
              <a:rPr lang="en-US" b="1" dirty="0"/>
              <a:t>Random slopes </a:t>
            </a:r>
            <a:r>
              <a:rPr lang="en-US" dirty="0"/>
              <a:t>→ Different sensitivities to word difficulty</a:t>
            </a:r>
          </a:p>
          <a:p>
            <a:r>
              <a:rPr lang="en-US" b="1" dirty="0"/>
              <a:t>Residual error </a:t>
            </a:r>
            <a:r>
              <a:rPr lang="en-US" dirty="0"/>
              <a:t>decreases again → Better individual-level fit</a:t>
            </a:r>
          </a:p>
        </p:txBody>
      </p:sp>
      <p:pic>
        <p:nvPicPr>
          <p:cNvPr id="4" name="Picture 3">
            <a:extLst>
              <a:ext uri="{FF2B5EF4-FFF2-40B4-BE49-F238E27FC236}">
                <a16:creationId xmlns:a16="http://schemas.microsoft.com/office/drawing/2014/main" id="{1B31630B-F107-4462-FF4C-7D0507B83E2F}"/>
              </a:ext>
            </a:extLst>
          </p:cNvPr>
          <p:cNvPicPr>
            <a:picLocks noChangeAspect="1"/>
          </p:cNvPicPr>
          <p:nvPr/>
        </p:nvPicPr>
        <p:blipFill>
          <a:blip r:embed="rId3"/>
          <a:stretch>
            <a:fillRect/>
          </a:stretch>
        </p:blipFill>
        <p:spPr>
          <a:xfrm>
            <a:off x="467497" y="2186312"/>
            <a:ext cx="6126677" cy="4040192"/>
          </a:xfrm>
          <a:prstGeom prst="rect">
            <a:avLst/>
          </a:prstGeom>
        </p:spPr>
      </p:pic>
    </p:spTree>
    <p:extLst>
      <p:ext uri="{BB962C8B-B14F-4D97-AF65-F5344CB8AC3E}">
        <p14:creationId xmlns:p14="http://schemas.microsoft.com/office/powerpoint/2010/main" val="1184810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3675E-339A-506F-3F94-3DF75EB87841}"/>
              </a:ext>
            </a:extLst>
          </p:cNvPr>
          <p:cNvSpPr>
            <a:spLocks noGrp="1"/>
          </p:cNvSpPr>
          <p:nvPr>
            <p:ph type="title"/>
          </p:nvPr>
        </p:nvSpPr>
        <p:spPr/>
        <p:txBody>
          <a:bodyPr/>
          <a:lstStyle/>
          <a:p>
            <a:r>
              <a:rPr lang="en-US" dirty="0"/>
              <a:t>Correlations between random effects</a:t>
            </a:r>
          </a:p>
        </p:txBody>
      </p:sp>
      <p:sp>
        <p:nvSpPr>
          <p:cNvPr id="3" name="Content Placeholder 2">
            <a:extLst>
              <a:ext uri="{FF2B5EF4-FFF2-40B4-BE49-F238E27FC236}">
                <a16:creationId xmlns:a16="http://schemas.microsoft.com/office/drawing/2014/main" id="{1FC43282-325A-1A9D-DD4D-DDC33E52DF7E}"/>
              </a:ext>
            </a:extLst>
          </p:cNvPr>
          <p:cNvSpPr>
            <a:spLocks noGrp="1"/>
          </p:cNvSpPr>
          <p:nvPr>
            <p:ph idx="1"/>
          </p:nvPr>
        </p:nvSpPr>
        <p:spPr>
          <a:xfrm>
            <a:off x="104865" y="1908474"/>
            <a:ext cx="6277232" cy="4554237"/>
          </a:xfrm>
        </p:spPr>
        <p:txBody>
          <a:bodyPr>
            <a:normAutofit fontScale="85000" lnSpcReduction="10000"/>
          </a:bodyPr>
          <a:lstStyle/>
          <a:p>
            <a:r>
              <a:rPr lang="en-GB" dirty="0"/>
              <a:t>Mixed models can estimate </a:t>
            </a:r>
            <a:r>
              <a:rPr lang="en-GB" b="1" dirty="0"/>
              <a:t>correlations between random intercepts and slopes </a:t>
            </a:r>
            <a:r>
              <a:rPr lang="en-GB" dirty="0"/>
              <a:t>→ Shows whether people’s baselines relate to their sensitivity to an effect</a:t>
            </a:r>
          </a:p>
          <a:p>
            <a:r>
              <a:rPr lang="en-GB" b="1" dirty="0"/>
              <a:t>Negative correlation:</a:t>
            </a:r>
            <a:r>
              <a:rPr lang="en-GB" dirty="0"/>
              <a:t> participants with higher intercepts (slower RTs) show smaller effects</a:t>
            </a:r>
          </a:p>
          <a:p>
            <a:r>
              <a:rPr lang="en-GB" b="1" dirty="0"/>
              <a:t>Positive correlation:</a:t>
            </a:r>
            <a:r>
              <a:rPr lang="en-GB" dirty="0"/>
              <a:t> participants with higher intercepts show larger effects</a:t>
            </a:r>
          </a:p>
          <a:p>
            <a:r>
              <a:rPr lang="en-GB" dirty="0"/>
              <a:t>Can reveal </a:t>
            </a:r>
            <a:r>
              <a:rPr lang="en-GB" b="1" dirty="0"/>
              <a:t>individual differences</a:t>
            </a:r>
            <a:r>
              <a:rPr lang="en-GB" dirty="0"/>
              <a:t> or </a:t>
            </a:r>
            <a:r>
              <a:rPr lang="en-GB" b="1" dirty="0"/>
              <a:t>ceiling/floor effects</a:t>
            </a:r>
            <a:r>
              <a:rPr lang="en-GB" dirty="0"/>
              <a:t> (high performers show less benefit because they’re already near ceiling)</a:t>
            </a:r>
            <a:endParaRPr lang="en-US" dirty="0"/>
          </a:p>
        </p:txBody>
      </p:sp>
      <p:pic>
        <p:nvPicPr>
          <p:cNvPr id="6" name="Picture 5">
            <a:extLst>
              <a:ext uri="{FF2B5EF4-FFF2-40B4-BE49-F238E27FC236}">
                <a16:creationId xmlns:a16="http://schemas.microsoft.com/office/drawing/2014/main" id="{962C22A5-3D7C-EBF5-4242-A34BB0C3FFF7}"/>
              </a:ext>
            </a:extLst>
          </p:cNvPr>
          <p:cNvPicPr>
            <a:picLocks noChangeAspect="1"/>
          </p:cNvPicPr>
          <p:nvPr/>
        </p:nvPicPr>
        <p:blipFill>
          <a:blip r:embed="rId3"/>
          <a:stretch>
            <a:fillRect/>
          </a:stretch>
        </p:blipFill>
        <p:spPr>
          <a:xfrm>
            <a:off x="6608805" y="2240388"/>
            <a:ext cx="5478330" cy="3890408"/>
          </a:xfrm>
          <a:prstGeom prst="rect">
            <a:avLst/>
          </a:prstGeom>
        </p:spPr>
      </p:pic>
    </p:spTree>
    <p:extLst>
      <p:ext uri="{BB962C8B-B14F-4D97-AF65-F5344CB8AC3E}">
        <p14:creationId xmlns:p14="http://schemas.microsoft.com/office/powerpoint/2010/main" val="64728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3D5ED-5493-C824-9A21-8F5F508B2DFB}"/>
              </a:ext>
            </a:extLst>
          </p:cNvPr>
          <p:cNvSpPr>
            <a:spLocks noGrp="1"/>
          </p:cNvSpPr>
          <p:nvPr>
            <p:ph type="title"/>
          </p:nvPr>
        </p:nvSpPr>
        <p:spPr/>
        <p:txBody>
          <a:bodyPr/>
          <a:lstStyle/>
          <a:p>
            <a:r>
              <a:rPr lang="en-US" noProof="0" dirty="0"/>
              <a:t>Learning Outcomes</a:t>
            </a:r>
          </a:p>
        </p:txBody>
      </p:sp>
      <p:sp>
        <p:nvSpPr>
          <p:cNvPr id="3" name="Content Placeholder 2">
            <a:extLst>
              <a:ext uri="{FF2B5EF4-FFF2-40B4-BE49-F238E27FC236}">
                <a16:creationId xmlns:a16="http://schemas.microsoft.com/office/drawing/2014/main" id="{7C0BDB49-DE7A-592E-2EA7-C1D7E30E171C}"/>
              </a:ext>
            </a:extLst>
          </p:cNvPr>
          <p:cNvSpPr>
            <a:spLocks noGrp="1"/>
          </p:cNvSpPr>
          <p:nvPr>
            <p:ph idx="1"/>
          </p:nvPr>
        </p:nvSpPr>
        <p:spPr/>
        <p:txBody>
          <a:bodyPr>
            <a:normAutofit fontScale="85000" lnSpcReduction="20000"/>
          </a:bodyPr>
          <a:lstStyle/>
          <a:p>
            <a:pPr lvl="0"/>
            <a:r>
              <a:rPr lang="en-US" b="1" noProof="0" dirty="0"/>
              <a:t>Understand what are linear mixed-effects models:</a:t>
            </a:r>
            <a:r>
              <a:rPr lang="en-US" noProof="0" dirty="0"/>
              <a:t> Able to explain when and why mixed-effects models are used and distinguish them from traditional methods such as ANOVA and regression.</a:t>
            </a:r>
          </a:p>
          <a:p>
            <a:pPr lvl="0"/>
            <a:r>
              <a:rPr lang="en-US" b="1" noProof="0" dirty="0"/>
              <a:t>Specify and fit models using R:</a:t>
            </a:r>
            <a:r>
              <a:rPr lang="en-US" noProof="0" dirty="0"/>
              <a:t> Gain hands-on experience building mixed-effects models using R, including random intercepts and slopes, and interpreting model output.</a:t>
            </a:r>
          </a:p>
          <a:p>
            <a:pPr lvl="0"/>
            <a:r>
              <a:rPr lang="en-US" b="1" noProof="0" dirty="0"/>
              <a:t>Evaluate and compare models: </a:t>
            </a:r>
            <a:r>
              <a:rPr lang="en-US" noProof="0" dirty="0"/>
              <a:t>Learn how to assess model fit, compare competing models, and apply appropriate criteria (e.g., likelihood ratio tests, AIC/BIC).</a:t>
            </a:r>
          </a:p>
          <a:p>
            <a:pPr lvl="0"/>
            <a:r>
              <a:rPr lang="en-US" b="1" noProof="0" dirty="0"/>
              <a:t>Report and visualize results effectively: </a:t>
            </a:r>
            <a:r>
              <a:rPr lang="en-US" noProof="0" dirty="0"/>
              <a:t>Clearly present mixed-effects model results in research reports and visualizations, following best practices for transparency and reproducibility.</a:t>
            </a:r>
          </a:p>
          <a:p>
            <a:endParaRPr lang="en-US" noProof="0" dirty="0"/>
          </a:p>
        </p:txBody>
      </p:sp>
    </p:spTree>
    <p:extLst>
      <p:ext uri="{BB962C8B-B14F-4D97-AF65-F5344CB8AC3E}">
        <p14:creationId xmlns:p14="http://schemas.microsoft.com/office/powerpoint/2010/main" val="2951682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0FAA-51BC-B3DB-2DEB-B8D6C7D71282}"/>
              </a:ext>
            </a:extLst>
          </p:cNvPr>
          <p:cNvSpPr>
            <a:spLocks noGrp="1"/>
          </p:cNvSpPr>
          <p:nvPr>
            <p:ph type="title"/>
          </p:nvPr>
        </p:nvSpPr>
        <p:spPr/>
        <p:txBody>
          <a:bodyPr/>
          <a:lstStyle/>
          <a:p>
            <a:r>
              <a:rPr lang="en-US" dirty="0"/>
              <a:t>Likelihood Ratio Tests (LRTs)</a:t>
            </a:r>
          </a:p>
        </p:txBody>
      </p:sp>
      <p:sp>
        <p:nvSpPr>
          <p:cNvPr id="3" name="Content Placeholder 2">
            <a:extLst>
              <a:ext uri="{FF2B5EF4-FFF2-40B4-BE49-F238E27FC236}">
                <a16:creationId xmlns:a16="http://schemas.microsoft.com/office/drawing/2014/main" id="{88D7EAE7-5CC3-97B0-28EC-A1ABE3770903}"/>
              </a:ext>
            </a:extLst>
          </p:cNvPr>
          <p:cNvSpPr>
            <a:spLocks noGrp="1"/>
          </p:cNvSpPr>
          <p:nvPr>
            <p:ph idx="1"/>
          </p:nvPr>
        </p:nvSpPr>
        <p:spPr/>
        <p:txBody>
          <a:bodyPr/>
          <a:lstStyle/>
          <a:p>
            <a:r>
              <a:rPr lang="en-US" b="1" dirty="0"/>
              <a:t>Likelihood: </a:t>
            </a:r>
            <a:r>
              <a:rPr lang="en-US" dirty="0"/>
              <a:t>a measure of how well the model’s parameters explain the data/match the observed data. </a:t>
            </a:r>
          </a:p>
          <a:p>
            <a:r>
              <a:rPr lang="en-US" dirty="0"/>
              <a:t>What does it mean “</a:t>
            </a:r>
            <a:r>
              <a:rPr lang="en-US" i="1" dirty="0"/>
              <a:t>the model fits the data better</a:t>
            </a:r>
            <a:r>
              <a:rPr lang="en-US" dirty="0"/>
              <a:t>”? </a:t>
            </a:r>
          </a:p>
          <a:p>
            <a:pPr lvl="2"/>
            <a:r>
              <a:rPr lang="en-US" dirty="0"/>
              <a:t>The model makes predictions that are more consistent with the actual observations. </a:t>
            </a:r>
          </a:p>
          <a:p>
            <a:r>
              <a:rPr lang="en-US" dirty="0"/>
              <a:t>LRTs compare models to find the model that best fit the observed data. </a:t>
            </a:r>
          </a:p>
          <a:p>
            <a:pPr lvl="2"/>
            <a:r>
              <a:rPr lang="en-US" dirty="0"/>
              <a:t>Specifically, it compares </a:t>
            </a:r>
            <a:r>
              <a:rPr lang="en-US" b="1" dirty="0"/>
              <a:t>simpler to more complex models</a:t>
            </a:r>
            <a:endParaRPr lang="en-US" dirty="0"/>
          </a:p>
        </p:txBody>
      </p:sp>
    </p:spTree>
    <p:extLst>
      <p:ext uri="{BB962C8B-B14F-4D97-AF65-F5344CB8AC3E}">
        <p14:creationId xmlns:p14="http://schemas.microsoft.com/office/powerpoint/2010/main" val="180735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8D96-AA02-AD10-5922-35A6F07A9D33}"/>
              </a:ext>
            </a:extLst>
          </p:cNvPr>
          <p:cNvSpPr>
            <a:spLocks noGrp="1"/>
          </p:cNvSpPr>
          <p:nvPr>
            <p:ph type="title"/>
          </p:nvPr>
        </p:nvSpPr>
        <p:spPr/>
        <p:txBody>
          <a:bodyPr/>
          <a:lstStyle/>
          <a:p>
            <a:r>
              <a:rPr lang="en-US" dirty="0"/>
              <a:t>LRTs Output Interpretation</a:t>
            </a:r>
          </a:p>
        </p:txBody>
      </p:sp>
      <p:pic>
        <p:nvPicPr>
          <p:cNvPr id="3" name="Picture 2">
            <a:extLst>
              <a:ext uri="{FF2B5EF4-FFF2-40B4-BE49-F238E27FC236}">
                <a16:creationId xmlns:a16="http://schemas.microsoft.com/office/drawing/2014/main" id="{428F4030-DBF7-EDD2-915B-AF86DC3E3E85}"/>
              </a:ext>
            </a:extLst>
          </p:cNvPr>
          <p:cNvPicPr>
            <a:picLocks noChangeAspect="1"/>
          </p:cNvPicPr>
          <p:nvPr/>
        </p:nvPicPr>
        <p:blipFill>
          <a:blip r:embed="rId3"/>
          <a:stretch>
            <a:fillRect/>
          </a:stretch>
        </p:blipFill>
        <p:spPr>
          <a:xfrm>
            <a:off x="5717691" y="245164"/>
            <a:ext cx="6298993" cy="1742661"/>
          </a:xfrm>
          <a:prstGeom prst="rect">
            <a:avLst/>
          </a:prstGeom>
        </p:spPr>
      </p:pic>
      <p:graphicFrame>
        <p:nvGraphicFramePr>
          <p:cNvPr id="4" name="Table 3">
            <a:extLst>
              <a:ext uri="{FF2B5EF4-FFF2-40B4-BE49-F238E27FC236}">
                <a16:creationId xmlns:a16="http://schemas.microsoft.com/office/drawing/2014/main" id="{60440E52-7422-F9C7-6521-FCA64F1C9EE9}"/>
              </a:ext>
            </a:extLst>
          </p:cNvPr>
          <p:cNvGraphicFramePr>
            <a:graphicFrameLocks noGrp="1"/>
          </p:cNvGraphicFramePr>
          <p:nvPr>
            <p:extLst>
              <p:ext uri="{D42A27DB-BD31-4B8C-83A1-F6EECF244321}">
                <p14:modId xmlns:p14="http://schemas.microsoft.com/office/powerpoint/2010/main" val="1084227952"/>
              </p:ext>
            </p:extLst>
          </p:nvPr>
        </p:nvGraphicFramePr>
        <p:xfrm>
          <a:off x="510208" y="2153920"/>
          <a:ext cx="11171583" cy="4704080"/>
        </p:xfrm>
        <a:graphic>
          <a:graphicData uri="http://schemas.openxmlformats.org/drawingml/2006/table">
            <a:tbl>
              <a:tblPr firstRow="1" bandRow="1">
                <a:tableStyleId>{93296810-A885-4BE3-A3E7-6D5BEEA58F35}</a:tableStyleId>
              </a:tblPr>
              <a:tblGrid>
                <a:gridCol w="3723861">
                  <a:extLst>
                    <a:ext uri="{9D8B030D-6E8A-4147-A177-3AD203B41FA5}">
                      <a16:colId xmlns:a16="http://schemas.microsoft.com/office/drawing/2014/main" val="3857871441"/>
                    </a:ext>
                  </a:extLst>
                </a:gridCol>
                <a:gridCol w="3723861">
                  <a:extLst>
                    <a:ext uri="{9D8B030D-6E8A-4147-A177-3AD203B41FA5}">
                      <a16:colId xmlns:a16="http://schemas.microsoft.com/office/drawing/2014/main" val="3252921905"/>
                    </a:ext>
                  </a:extLst>
                </a:gridCol>
                <a:gridCol w="3723861">
                  <a:extLst>
                    <a:ext uri="{9D8B030D-6E8A-4147-A177-3AD203B41FA5}">
                      <a16:colId xmlns:a16="http://schemas.microsoft.com/office/drawing/2014/main" val="574319448"/>
                    </a:ext>
                  </a:extLst>
                </a:gridCol>
              </a:tblGrid>
              <a:tr h="370840">
                <a:tc>
                  <a:txBody>
                    <a:bodyPr/>
                    <a:lstStyle/>
                    <a:p>
                      <a:r>
                        <a:rPr lang="en-US" sz="1600" dirty="0"/>
                        <a:t>Column</a:t>
                      </a:r>
                    </a:p>
                  </a:txBody>
                  <a:tcPr/>
                </a:tc>
                <a:tc>
                  <a:txBody>
                    <a:bodyPr/>
                    <a:lstStyle/>
                    <a:p>
                      <a:r>
                        <a:rPr lang="en-US" sz="1600" dirty="0"/>
                        <a:t>Meaning</a:t>
                      </a:r>
                    </a:p>
                  </a:txBody>
                  <a:tcPr/>
                </a:tc>
                <a:tc>
                  <a:txBody>
                    <a:bodyPr/>
                    <a:lstStyle/>
                    <a:p>
                      <a:r>
                        <a:rPr lang="en-US" sz="1600" dirty="0"/>
                        <a:t>Explanation</a:t>
                      </a:r>
                    </a:p>
                  </a:txBody>
                  <a:tcPr/>
                </a:tc>
                <a:extLst>
                  <a:ext uri="{0D108BD9-81ED-4DB2-BD59-A6C34878D82A}">
                    <a16:rowId xmlns:a16="http://schemas.microsoft.com/office/drawing/2014/main" val="1429258997"/>
                  </a:ext>
                </a:extLst>
              </a:tr>
              <a:tr h="370840">
                <a:tc>
                  <a:txBody>
                    <a:bodyPr/>
                    <a:lstStyle/>
                    <a:p>
                      <a:r>
                        <a:rPr lang="en-US" sz="1600" dirty="0" err="1"/>
                        <a:t>npar</a:t>
                      </a:r>
                      <a:endParaRPr lang="en-US" sz="1600" dirty="0"/>
                    </a:p>
                  </a:txBody>
                  <a:tcPr/>
                </a:tc>
                <a:tc>
                  <a:txBody>
                    <a:bodyPr/>
                    <a:lstStyle/>
                    <a:p>
                      <a:r>
                        <a:rPr lang="en-US" sz="1600" dirty="0"/>
                        <a:t>Number of parameters estimated</a:t>
                      </a:r>
                    </a:p>
                  </a:txBody>
                  <a:tcPr/>
                </a:tc>
                <a:tc>
                  <a:txBody>
                    <a:bodyPr/>
                    <a:lstStyle/>
                    <a:p>
                      <a:r>
                        <a:rPr lang="en-US" sz="1600" dirty="0"/>
                        <a:t>More parameters = more complex model</a:t>
                      </a:r>
                    </a:p>
                  </a:txBody>
                  <a:tcPr/>
                </a:tc>
                <a:extLst>
                  <a:ext uri="{0D108BD9-81ED-4DB2-BD59-A6C34878D82A}">
                    <a16:rowId xmlns:a16="http://schemas.microsoft.com/office/drawing/2014/main" val="2020466831"/>
                  </a:ext>
                </a:extLst>
              </a:tr>
              <a:tr h="370840">
                <a:tc>
                  <a:txBody>
                    <a:bodyPr/>
                    <a:lstStyle/>
                    <a:p>
                      <a:r>
                        <a:rPr lang="en-US" sz="1600" dirty="0"/>
                        <a:t>AIC/BIC</a:t>
                      </a:r>
                    </a:p>
                  </a:txBody>
                  <a:tcPr/>
                </a:tc>
                <a:tc>
                  <a:txBody>
                    <a:bodyPr/>
                    <a:lstStyle/>
                    <a:p>
                      <a:r>
                        <a:rPr lang="en-US" sz="1600" dirty="0"/>
                        <a:t>Information criteria tests (lower value = better)</a:t>
                      </a:r>
                    </a:p>
                  </a:txBody>
                  <a:tcPr/>
                </a:tc>
                <a:tc>
                  <a:txBody>
                    <a:bodyPr/>
                    <a:lstStyle/>
                    <a:p>
                      <a:r>
                        <a:rPr lang="en-US" sz="1600" dirty="0"/>
                        <a:t>Compare models based on how well they fit the data relative to how complex they are.</a:t>
                      </a:r>
                    </a:p>
                  </a:txBody>
                  <a:tcPr/>
                </a:tc>
                <a:extLst>
                  <a:ext uri="{0D108BD9-81ED-4DB2-BD59-A6C34878D82A}">
                    <a16:rowId xmlns:a16="http://schemas.microsoft.com/office/drawing/2014/main" val="2401152095"/>
                  </a:ext>
                </a:extLst>
              </a:tr>
              <a:tr h="370840">
                <a:tc>
                  <a:txBody>
                    <a:bodyPr/>
                    <a:lstStyle/>
                    <a:p>
                      <a:r>
                        <a:rPr lang="en-US" sz="1600" dirty="0" err="1"/>
                        <a:t>logLik</a:t>
                      </a:r>
                      <a:endParaRPr lang="en-US" sz="1600" dirty="0"/>
                    </a:p>
                  </a:txBody>
                  <a:tcPr/>
                </a:tc>
                <a:tc>
                  <a:txBody>
                    <a:bodyPr/>
                    <a:lstStyle/>
                    <a:p>
                      <a:r>
                        <a:rPr lang="en-US" sz="1600" dirty="0"/>
                        <a:t>Log-likelihood (how probable the data are under the model)</a:t>
                      </a:r>
                    </a:p>
                  </a:txBody>
                  <a:tcPr/>
                </a:tc>
                <a:tc>
                  <a:txBody>
                    <a:bodyPr/>
                    <a:lstStyle/>
                    <a:p>
                      <a:r>
                        <a:rPr lang="en-US" sz="1600" dirty="0"/>
                        <a:t>Closer to 0 (less negative) = better fit. </a:t>
                      </a:r>
                    </a:p>
                  </a:txBody>
                  <a:tcPr/>
                </a:tc>
                <a:extLst>
                  <a:ext uri="{0D108BD9-81ED-4DB2-BD59-A6C34878D82A}">
                    <a16:rowId xmlns:a16="http://schemas.microsoft.com/office/drawing/2014/main" val="131645260"/>
                  </a:ext>
                </a:extLst>
              </a:tr>
              <a:tr h="370840">
                <a:tc>
                  <a:txBody>
                    <a:bodyPr/>
                    <a:lstStyle/>
                    <a:p>
                      <a:r>
                        <a:rPr lang="en-US" sz="1600" dirty="0"/>
                        <a:t>-2*log(L)</a:t>
                      </a:r>
                    </a:p>
                  </a:txBody>
                  <a:tcPr/>
                </a:tc>
                <a:tc>
                  <a:txBody>
                    <a:bodyPr/>
                    <a:lstStyle/>
                    <a:p>
                      <a:r>
                        <a:rPr lang="en-US" sz="1600" dirty="0"/>
                        <a:t>Likelihood Ratio Test statistic</a:t>
                      </a:r>
                    </a:p>
                  </a:txBody>
                  <a:tcPr/>
                </a:tc>
                <a:tc>
                  <a:txBody>
                    <a:bodyPr/>
                    <a:lstStyle/>
                    <a:p>
                      <a:r>
                        <a:rPr lang="en-US" sz="1600" dirty="0"/>
                        <a:t>Measures how much the likelihood improved when adding “modality”. </a:t>
                      </a:r>
                    </a:p>
                  </a:txBody>
                  <a:tcPr/>
                </a:tc>
                <a:extLst>
                  <a:ext uri="{0D108BD9-81ED-4DB2-BD59-A6C34878D82A}">
                    <a16:rowId xmlns:a16="http://schemas.microsoft.com/office/drawing/2014/main" val="3844782146"/>
                  </a:ext>
                </a:extLst>
              </a:tr>
              <a:tr h="370840">
                <a:tc>
                  <a:txBody>
                    <a:bodyPr/>
                    <a:lstStyle/>
                    <a:p>
                      <a:r>
                        <a:rPr lang="en-US" sz="1600" dirty="0" err="1"/>
                        <a:t>Chisq</a:t>
                      </a:r>
                      <a:endParaRPr lang="en-US" sz="1600" dirty="0"/>
                    </a:p>
                  </a:txBody>
                  <a:tcPr/>
                </a:tc>
                <a:tc>
                  <a:txBody>
                    <a:bodyPr/>
                    <a:lstStyle/>
                    <a:p>
                      <a:r>
                        <a:rPr lang="en-US" sz="1600" dirty="0"/>
                        <a:t>Chi square test</a:t>
                      </a:r>
                    </a:p>
                  </a:txBody>
                  <a:tcPr/>
                </a:tc>
                <a:tc>
                  <a:txBody>
                    <a:bodyPr/>
                    <a:lstStyle/>
                    <a:p>
                      <a:endParaRPr lang="en-US" sz="1600" dirty="0"/>
                    </a:p>
                  </a:txBody>
                  <a:tcPr/>
                </a:tc>
                <a:extLst>
                  <a:ext uri="{0D108BD9-81ED-4DB2-BD59-A6C34878D82A}">
                    <a16:rowId xmlns:a16="http://schemas.microsoft.com/office/drawing/2014/main" val="853085472"/>
                  </a:ext>
                </a:extLst>
              </a:tr>
              <a:tr h="370840">
                <a:tc>
                  <a:txBody>
                    <a:bodyPr/>
                    <a:lstStyle/>
                    <a:p>
                      <a:r>
                        <a:rPr lang="en-US" sz="1600" dirty="0"/>
                        <a:t>Df</a:t>
                      </a:r>
                    </a:p>
                  </a:txBody>
                  <a:tcPr/>
                </a:tc>
                <a:tc>
                  <a:txBody>
                    <a:bodyPr/>
                    <a:lstStyle/>
                    <a:p>
                      <a:r>
                        <a:rPr lang="en-US" sz="1600" dirty="0"/>
                        <a:t>Difference in number of parameters</a:t>
                      </a:r>
                    </a:p>
                  </a:txBody>
                  <a:tcPr/>
                </a:tc>
                <a:tc>
                  <a:txBody>
                    <a:bodyPr/>
                    <a:lstStyle/>
                    <a:p>
                      <a:r>
                        <a:rPr lang="en-US" sz="1600" dirty="0"/>
                        <a:t>1 here, because we added one fixed effect (modality) to the full model</a:t>
                      </a:r>
                    </a:p>
                  </a:txBody>
                  <a:tcPr/>
                </a:tc>
                <a:extLst>
                  <a:ext uri="{0D108BD9-81ED-4DB2-BD59-A6C34878D82A}">
                    <a16:rowId xmlns:a16="http://schemas.microsoft.com/office/drawing/2014/main" val="3894076063"/>
                  </a:ext>
                </a:extLst>
              </a:tr>
              <a:tr h="370840">
                <a:tc>
                  <a:txBody>
                    <a:bodyPr/>
                    <a:lstStyle/>
                    <a:p>
                      <a:r>
                        <a:rPr lang="en-US" sz="1600" dirty="0" err="1"/>
                        <a:t>Pr</a:t>
                      </a:r>
                      <a:r>
                        <a:rPr lang="en-US" sz="1600" dirty="0"/>
                        <a:t>(&gt;</a:t>
                      </a:r>
                      <a:r>
                        <a:rPr lang="en-US" sz="1600" dirty="0" err="1"/>
                        <a:t>Chisq</a:t>
                      </a:r>
                      <a:r>
                        <a:rPr lang="en-US" sz="1600" dirty="0"/>
                        <a:t>)</a:t>
                      </a:r>
                    </a:p>
                  </a:txBody>
                  <a:tcPr/>
                </a:tc>
                <a:tc>
                  <a:txBody>
                    <a:bodyPr/>
                    <a:lstStyle/>
                    <a:p>
                      <a:r>
                        <a:rPr lang="en-US" sz="1600" dirty="0"/>
                        <a:t>P-value from Chi-square test</a:t>
                      </a:r>
                    </a:p>
                  </a:txBody>
                  <a:tcPr/>
                </a:tc>
                <a:tc>
                  <a:txBody>
                    <a:bodyPr/>
                    <a:lstStyle/>
                    <a:p>
                      <a:r>
                        <a:rPr lang="en-US" sz="1600" dirty="0"/>
                        <a:t>Probability that the improvement in fit happened by change. If &lt;0.05 = significant.</a:t>
                      </a:r>
                    </a:p>
                  </a:txBody>
                  <a:tcPr/>
                </a:tc>
                <a:extLst>
                  <a:ext uri="{0D108BD9-81ED-4DB2-BD59-A6C34878D82A}">
                    <a16:rowId xmlns:a16="http://schemas.microsoft.com/office/drawing/2014/main" val="821914778"/>
                  </a:ext>
                </a:extLst>
              </a:tr>
            </a:tbl>
          </a:graphicData>
        </a:graphic>
      </p:graphicFrame>
    </p:spTree>
    <p:extLst>
      <p:ext uri="{BB962C8B-B14F-4D97-AF65-F5344CB8AC3E}">
        <p14:creationId xmlns:p14="http://schemas.microsoft.com/office/powerpoint/2010/main" val="398791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895B-2C9C-7466-27A2-CFFBAB181C95}"/>
              </a:ext>
            </a:extLst>
          </p:cNvPr>
          <p:cNvSpPr>
            <a:spLocks noGrp="1"/>
          </p:cNvSpPr>
          <p:nvPr>
            <p:ph type="title"/>
          </p:nvPr>
        </p:nvSpPr>
        <p:spPr/>
        <p:txBody>
          <a:bodyPr/>
          <a:lstStyle/>
          <a:p>
            <a:r>
              <a:rPr lang="en-US" dirty="0"/>
              <a:t>LRTs Output Interpretation Example</a:t>
            </a:r>
          </a:p>
        </p:txBody>
      </p:sp>
      <p:pic>
        <p:nvPicPr>
          <p:cNvPr id="3" name="Picture 2">
            <a:extLst>
              <a:ext uri="{FF2B5EF4-FFF2-40B4-BE49-F238E27FC236}">
                <a16:creationId xmlns:a16="http://schemas.microsoft.com/office/drawing/2014/main" id="{6C5D18AB-9820-3856-844C-F3000E429577}"/>
              </a:ext>
            </a:extLst>
          </p:cNvPr>
          <p:cNvPicPr>
            <a:picLocks noChangeAspect="1"/>
          </p:cNvPicPr>
          <p:nvPr/>
        </p:nvPicPr>
        <p:blipFill>
          <a:blip r:embed="rId3"/>
          <a:stretch>
            <a:fillRect/>
          </a:stretch>
        </p:blipFill>
        <p:spPr>
          <a:xfrm>
            <a:off x="1168174" y="1881050"/>
            <a:ext cx="9855652" cy="2726636"/>
          </a:xfrm>
          <a:prstGeom prst="rect">
            <a:avLst/>
          </a:prstGeom>
        </p:spPr>
      </p:pic>
      <p:sp>
        <p:nvSpPr>
          <p:cNvPr id="4" name="Rectangle 3">
            <a:extLst>
              <a:ext uri="{FF2B5EF4-FFF2-40B4-BE49-F238E27FC236}">
                <a16:creationId xmlns:a16="http://schemas.microsoft.com/office/drawing/2014/main" id="{28C9FE6E-B671-E36D-85A7-7850C4B29863}"/>
              </a:ext>
            </a:extLst>
          </p:cNvPr>
          <p:cNvSpPr/>
          <p:nvPr/>
        </p:nvSpPr>
        <p:spPr>
          <a:xfrm>
            <a:off x="1242390" y="2580104"/>
            <a:ext cx="8885583" cy="5665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928FCB-0A91-FC53-E12A-524D0B27B4B8}"/>
              </a:ext>
            </a:extLst>
          </p:cNvPr>
          <p:cNvSpPr/>
          <p:nvPr/>
        </p:nvSpPr>
        <p:spPr>
          <a:xfrm>
            <a:off x="3806687" y="3146635"/>
            <a:ext cx="655983" cy="894522"/>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F1BCD8-7E1A-467F-F711-7722F4DAFDF6}"/>
              </a:ext>
            </a:extLst>
          </p:cNvPr>
          <p:cNvSpPr/>
          <p:nvPr/>
        </p:nvSpPr>
        <p:spPr>
          <a:xfrm>
            <a:off x="4462670" y="3146635"/>
            <a:ext cx="1540565" cy="894522"/>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B70EEB-DC23-A823-2230-C6869A48167D}"/>
              </a:ext>
            </a:extLst>
          </p:cNvPr>
          <p:cNvSpPr/>
          <p:nvPr/>
        </p:nvSpPr>
        <p:spPr>
          <a:xfrm>
            <a:off x="6003235" y="3146635"/>
            <a:ext cx="2017643" cy="894522"/>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7A0C38-CB31-5432-A265-D70491F9BD72}"/>
              </a:ext>
            </a:extLst>
          </p:cNvPr>
          <p:cNvSpPr/>
          <p:nvPr/>
        </p:nvSpPr>
        <p:spPr>
          <a:xfrm>
            <a:off x="8020878" y="3146635"/>
            <a:ext cx="1133061" cy="894522"/>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6FF9AD-A364-A851-3D7F-787F472CCA70}"/>
              </a:ext>
            </a:extLst>
          </p:cNvPr>
          <p:cNvSpPr/>
          <p:nvPr/>
        </p:nvSpPr>
        <p:spPr>
          <a:xfrm>
            <a:off x="9153939" y="3146635"/>
            <a:ext cx="1749287" cy="8945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06B07B4-B7D6-005B-58FC-371F22BB61C7}"/>
              </a:ext>
            </a:extLst>
          </p:cNvPr>
          <p:cNvSpPr txBox="1"/>
          <p:nvPr/>
        </p:nvSpPr>
        <p:spPr>
          <a:xfrm>
            <a:off x="1331843" y="4983574"/>
            <a:ext cx="9342783" cy="646331"/>
          </a:xfrm>
          <a:prstGeom prst="rect">
            <a:avLst/>
          </a:prstGeom>
          <a:noFill/>
        </p:spPr>
        <p:txBody>
          <a:bodyPr wrap="square" rtlCol="0">
            <a:spAutoFit/>
          </a:bodyPr>
          <a:lstStyle/>
          <a:p>
            <a:pPr algn="ctr"/>
            <a:r>
              <a:rPr lang="en-US" b="1" dirty="0"/>
              <a:t>Does a model that includes information about the modality in which words are presented fit the data better than a model that does not include that information?</a:t>
            </a:r>
          </a:p>
        </p:txBody>
      </p:sp>
      <p:sp>
        <p:nvSpPr>
          <p:cNvPr id="13" name="TextBox 12">
            <a:extLst>
              <a:ext uri="{FF2B5EF4-FFF2-40B4-BE49-F238E27FC236}">
                <a16:creationId xmlns:a16="http://schemas.microsoft.com/office/drawing/2014/main" id="{2584E1F9-06A7-FFE2-BCFC-8DA023930647}"/>
              </a:ext>
            </a:extLst>
          </p:cNvPr>
          <p:cNvSpPr txBox="1"/>
          <p:nvPr/>
        </p:nvSpPr>
        <p:spPr>
          <a:xfrm>
            <a:off x="1287116" y="5816380"/>
            <a:ext cx="9432236" cy="646331"/>
          </a:xfrm>
          <a:prstGeom prst="rect">
            <a:avLst/>
          </a:prstGeom>
          <a:noFill/>
        </p:spPr>
        <p:txBody>
          <a:bodyPr wrap="square" rtlCol="0">
            <a:spAutoFit/>
          </a:bodyPr>
          <a:lstStyle/>
          <a:p>
            <a:pPr algn="ctr"/>
            <a:r>
              <a:rPr lang="en-US" dirty="0">
                <a:solidFill>
                  <a:srgbClr val="00B050"/>
                </a:solidFill>
              </a:rPr>
              <a:t>The small p value indicates that the model including the modality effect provides a better fit for the data than the model without it; thus, the modality effect is significant.</a:t>
            </a:r>
          </a:p>
        </p:txBody>
      </p:sp>
    </p:spTree>
    <p:extLst>
      <p:ext uri="{BB962C8B-B14F-4D97-AF65-F5344CB8AC3E}">
        <p14:creationId xmlns:p14="http://schemas.microsoft.com/office/powerpoint/2010/main" val="752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980F-BAD1-5E87-ADF7-78E6D4462E03}"/>
              </a:ext>
            </a:extLst>
          </p:cNvPr>
          <p:cNvSpPr>
            <a:spLocks noGrp="1"/>
          </p:cNvSpPr>
          <p:nvPr>
            <p:ph type="title"/>
          </p:nvPr>
        </p:nvSpPr>
        <p:spPr/>
        <p:txBody>
          <a:bodyPr/>
          <a:lstStyle/>
          <a:p>
            <a:r>
              <a:rPr lang="en-US" dirty="0"/>
              <a:t>Don’t fall into p-hacking!! </a:t>
            </a:r>
          </a:p>
        </p:txBody>
      </p:sp>
      <p:sp>
        <p:nvSpPr>
          <p:cNvPr id="4" name="TextBox 3">
            <a:extLst>
              <a:ext uri="{FF2B5EF4-FFF2-40B4-BE49-F238E27FC236}">
                <a16:creationId xmlns:a16="http://schemas.microsoft.com/office/drawing/2014/main" id="{213D3EED-3DAE-1944-C931-B4604FCF564D}"/>
              </a:ext>
            </a:extLst>
          </p:cNvPr>
          <p:cNvSpPr txBox="1"/>
          <p:nvPr/>
        </p:nvSpPr>
        <p:spPr>
          <a:xfrm>
            <a:off x="124240" y="1868398"/>
            <a:ext cx="6097656" cy="1200329"/>
          </a:xfrm>
          <a:prstGeom prst="rect">
            <a:avLst/>
          </a:prstGeom>
          <a:noFill/>
        </p:spPr>
        <p:txBody>
          <a:bodyPr wrap="square">
            <a:spAutoFit/>
          </a:bodyPr>
          <a:lstStyle/>
          <a:p>
            <a:r>
              <a:rPr lang="en-US" dirty="0"/>
              <a:t>Full model: RT ~ modality + noise + difficulty + (1|PID)</a:t>
            </a:r>
          </a:p>
          <a:p>
            <a:r>
              <a:rPr lang="en-US" dirty="0"/>
              <a:t>Reduced1:   RT ~ modality + noise + (1|PID)</a:t>
            </a:r>
          </a:p>
          <a:p>
            <a:r>
              <a:rPr lang="en-US" dirty="0"/>
              <a:t>Reduced2:   RT ~ modality + difficulty + (1|PID)</a:t>
            </a:r>
          </a:p>
          <a:p>
            <a:r>
              <a:rPr lang="en-US" dirty="0"/>
              <a:t>Reduced3:   RT ~ difficulty + noise + (1|PID)</a:t>
            </a:r>
          </a:p>
        </p:txBody>
      </p:sp>
      <p:sp>
        <p:nvSpPr>
          <p:cNvPr id="5" name="TextBox 4">
            <a:extLst>
              <a:ext uri="{FF2B5EF4-FFF2-40B4-BE49-F238E27FC236}">
                <a16:creationId xmlns:a16="http://schemas.microsoft.com/office/drawing/2014/main" id="{CA15A5F1-AFF6-F39E-1C8F-1F033B5D4DC3}"/>
              </a:ext>
            </a:extLst>
          </p:cNvPr>
          <p:cNvSpPr txBox="1"/>
          <p:nvPr/>
        </p:nvSpPr>
        <p:spPr>
          <a:xfrm>
            <a:off x="6221896" y="1868398"/>
            <a:ext cx="5387008"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Each fixed effect must be tested with its own reduced model.</a:t>
            </a:r>
          </a:p>
          <a:p>
            <a:pPr marL="285750" indent="-285750">
              <a:buFont typeface="Arial" panose="020B0604020202020204" pitchFamily="34" charset="0"/>
              <a:buChar char="•"/>
            </a:pPr>
            <a:r>
              <a:rPr lang="en-GB" dirty="0">
                <a:solidFill>
                  <a:srgbClr val="0070C0"/>
                </a:solidFill>
              </a:rPr>
              <a:t>For 3 predictors → 3 separate reduced models.</a:t>
            </a:r>
            <a:endParaRPr lang="en-US" dirty="0">
              <a:solidFill>
                <a:srgbClr val="0070C0"/>
              </a:solidFill>
            </a:endParaRPr>
          </a:p>
        </p:txBody>
      </p:sp>
      <p:sp>
        <p:nvSpPr>
          <p:cNvPr id="8" name="TextBox 7">
            <a:extLst>
              <a:ext uri="{FF2B5EF4-FFF2-40B4-BE49-F238E27FC236}">
                <a16:creationId xmlns:a16="http://schemas.microsoft.com/office/drawing/2014/main" id="{164F7753-687C-C586-176C-02BA8E3C0CD1}"/>
              </a:ext>
            </a:extLst>
          </p:cNvPr>
          <p:cNvSpPr txBox="1"/>
          <p:nvPr/>
        </p:nvSpPr>
        <p:spPr>
          <a:xfrm>
            <a:off x="2224709" y="3868787"/>
            <a:ext cx="7742581" cy="1477328"/>
          </a:xfrm>
          <a:prstGeom prst="rect">
            <a:avLst/>
          </a:prstGeom>
          <a:noFill/>
        </p:spPr>
        <p:txBody>
          <a:bodyPr wrap="square" rtlCol="0">
            <a:spAutoFit/>
          </a:bodyPr>
          <a:lstStyle/>
          <a:p>
            <a:pPr algn="ctr"/>
            <a:r>
              <a:rPr lang="en-US" dirty="0">
                <a:solidFill>
                  <a:srgbClr val="FF0000"/>
                </a:solidFill>
              </a:rPr>
              <a:t>Issue! </a:t>
            </a:r>
          </a:p>
          <a:p>
            <a:pPr algn="ctr"/>
            <a:endParaRPr lang="en-US" dirty="0">
              <a:solidFill>
                <a:srgbClr val="FF0000"/>
              </a:solidFill>
            </a:endParaRPr>
          </a:p>
          <a:p>
            <a:pPr marL="285750" indent="-285750" algn="ctr">
              <a:buFont typeface="Arial" panose="020B0604020202020204" pitchFamily="34" charset="0"/>
              <a:buChar char="•"/>
            </a:pPr>
            <a:r>
              <a:rPr lang="en-US" dirty="0">
                <a:solidFill>
                  <a:srgbClr val="FF0000"/>
                </a:solidFill>
              </a:rPr>
              <a:t>When building reduced models, it’s tempting to “peek” at results.</a:t>
            </a:r>
          </a:p>
          <a:p>
            <a:pPr marL="285750" indent="-285750" algn="ctr">
              <a:buFont typeface="Arial" panose="020B0604020202020204" pitchFamily="34" charset="0"/>
              <a:buChar char="•"/>
            </a:pPr>
            <a:r>
              <a:rPr lang="en-GB" dirty="0">
                <a:solidFill>
                  <a:srgbClr val="FF0000"/>
                </a:solidFill>
              </a:rPr>
              <a:t>You might drop or keep effects based on what looks significant.</a:t>
            </a:r>
          </a:p>
          <a:p>
            <a:pPr marL="285750" indent="-285750" algn="ctr">
              <a:buFont typeface="Arial" panose="020B0604020202020204" pitchFamily="34" charset="0"/>
              <a:buChar char="•"/>
            </a:pPr>
            <a:r>
              <a:rPr lang="en-GB" dirty="0">
                <a:solidFill>
                  <a:srgbClr val="FF0000"/>
                </a:solidFill>
              </a:rPr>
              <a:t>That’s called </a:t>
            </a:r>
            <a:r>
              <a:rPr lang="en-GB" b="1" dirty="0" err="1">
                <a:solidFill>
                  <a:srgbClr val="FF0000"/>
                </a:solidFill>
              </a:rPr>
              <a:t>HARKing</a:t>
            </a:r>
            <a:r>
              <a:rPr lang="en-GB" dirty="0">
                <a:solidFill>
                  <a:srgbClr val="FF0000"/>
                </a:solidFill>
              </a:rPr>
              <a:t> – </a:t>
            </a:r>
            <a:r>
              <a:rPr lang="en-GB" i="1" dirty="0">
                <a:solidFill>
                  <a:srgbClr val="FF0000"/>
                </a:solidFill>
              </a:rPr>
              <a:t>Hypothesizing After the Results are Known</a:t>
            </a:r>
            <a:r>
              <a:rPr lang="en-GB" dirty="0">
                <a:solidFill>
                  <a:srgbClr val="FF0000"/>
                </a:solidFill>
              </a:rPr>
              <a:t>.</a:t>
            </a:r>
            <a:endParaRPr lang="en-US" dirty="0">
              <a:solidFill>
                <a:srgbClr val="FF0000"/>
              </a:solidFill>
            </a:endParaRPr>
          </a:p>
        </p:txBody>
      </p:sp>
      <p:sp>
        <p:nvSpPr>
          <p:cNvPr id="9" name="TextBox 8">
            <a:extLst>
              <a:ext uri="{FF2B5EF4-FFF2-40B4-BE49-F238E27FC236}">
                <a16:creationId xmlns:a16="http://schemas.microsoft.com/office/drawing/2014/main" id="{71EE4D94-8843-C095-9204-B2C3F69232D0}"/>
              </a:ext>
            </a:extLst>
          </p:cNvPr>
          <p:cNvSpPr txBox="1"/>
          <p:nvPr/>
        </p:nvSpPr>
        <p:spPr>
          <a:xfrm>
            <a:off x="1578664" y="5961509"/>
            <a:ext cx="9034670" cy="369332"/>
          </a:xfrm>
          <a:prstGeom prst="rect">
            <a:avLst/>
          </a:prstGeom>
          <a:noFill/>
        </p:spPr>
        <p:txBody>
          <a:bodyPr wrap="square" rtlCol="0">
            <a:spAutoFit/>
          </a:bodyPr>
          <a:lstStyle/>
          <a:p>
            <a:pPr algn="ctr"/>
            <a:r>
              <a:rPr lang="en-US" dirty="0">
                <a:solidFill>
                  <a:srgbClr val="00B050"/>
                </a:solidFill>
              </a:rPr>
              <a:t>R can do all models comparison automatically instead!</a:t>
            </a:r>
          </a:p>
        </p:txBody>
      </p:sp>
    </p:spTree>
    <p:extLst>
      <p:ext uri="{BB962C8B-B14F-4D97-AF65-F5344CB8AC3E}">
        <p14:creationId xmlns:p14="http://schemas.microsoft.com/office/powerpoint/2010/main" val="221181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FFD0-490E-F0E4-C5D3-A405ECC2A014}"/>
              </a:ext>
            </a:extLst>
          </p:cNvPr>
          <p:cNvSpPr>
            <a:spLocks noGrp="1"/>
          </p:cNvSpPr>
          <p:nvPr>
            <p:ph type="title"/>
          </p:nvPr>
        </p:nvSpPr>
        <p:spPr/>
        <p:txBody>
          <a:bodyPr/>
          <a:lstStyle/>
          <a:p>
            <a:r>
              <a:rPr lang="en-US" dirty="0"/>
              <a:t>What is Convergence?</a:t>
            </a:r>
          </a:p>
        </p:txBody>
      </p:sp>
      <p:sp>
        <p:nvSpPr>
          <p:cNvPr id="3" name="Content Placeholder 2">
            <a:extLst>
              <a:ext uri="{FF2B5EF4-FFF2-40B4-BE49-F238E27FC236}">
                <a16:creationId xmlns:a16="http://schemas.microsoft.com/office/drawing/2014/main" id="{4A457AB8-7B4B-FC18-DF5B-C05B44EAA64F}"/>
              </a:ext>
            </a:extLst>
          </p:cNvPr>
          <p:cNvSpPr>
            <a:spLocks noGrp="1"/>
          </p:cNvSpPr>
          <p:nvPr>
            <p:ph idx="1"/>
          </p:nvPr>
        </p:nvSpPr>
        <p:spPr>
          <a:xfrm>
            <a:off x="989400" y="1685925"/>
            <a:ext cx="10213200" cy="4854023"/>
          </a:xfrm>
        </p:spPr>
        <p:txBody>
          <a:bodyPr>
            <a:normAutofit lnSpcReduction="10000"/>
          </a:bodyPr>
          <a:lstStyle/>
          <a:p>
            <a:r>
              <a:rPr lang="en-GB" dirty="0"/>
              <a:t>When we fit an LMM, the computer tries to find the set of parameter values (intercepts, slopes, variances, correlations, etc.) that make the model’s predictions match the data as closely as possible. </a:t>
            </a:r>
          </a:p>
          <a:p>
            <a:pPr lvl="1"/>
            <a:r>
              <a:rPr lang="en-GB" dirty="0">
                <a:sym typeface="Wingdings" pitchFamily="2" charset="2"/>
              </a:rPr>
              <a:t>	 </a:t>
            </a:r>
            <a:r>
              <a:rPr lang="en-GB" b="1" dirty="0">
                <a:sym typeface="Wingdings" pitchFamily="2" charset="2"/>
              </a:rPr>
              <a:t>Optimization. </a:t>
            </a:r>
          </a:p>
          <a:p>
            <a:r>
              <a:rPr lang="en-GB" b="1" dirty="0">
                <a:sym typeface="Wingdings" pitchFamily="2" charset="2"/>
              </a:rPr>
              <a:t>Convergence means: </a:t>
            </a:r>
            <a:r>
              <a:rPr lang="en-GB" dirty="0"/>
              <a:t>The search has successfully found a stable solution (the best combination of parameters given the data).</a:t>
            </a:r>
          </a:p>
          <a:p>
            <a:r>
              <a:rPr lang="en-GB" b="1" dirty="0"/>
              <a:t>Converged model:</a:t>
            </a:r>
            <a:r>
              <a:rPr lang="en-GB" dirty="0"/>
              <a:t> The algorithm found numbers that make sense, the model has settled on a good solution.</a:t>
            </a:r>
          </a:p>
          <a:p>
            <a:r>
              <a:rPr lang="en-GB" b="1" dirty="0"/>
              <a:t>Did not converge:</a:t>
            </a:r>
            <a:r>
              <a:rPr lang="en-GB" dirty="0"/>
              <a:t> The algorithm gave up before finding a stable set of estimates.</a:t>
            </a:r>
          </a:p>
          <a:p>
            <a:endParaRPr lang="en-US" dirty="0"/>
          </a:p>
        </p:txBody>
      </p:sp>
      <p:pic>
        <p:nvPicPr>
          <p:cNvPr id="4" name="Picture 3">
            <a:extLst>
              <a:ext uri="{FF2B5EF4-FFF2-40B4-BE49-F238E27FC236}">
                <a16:creationId xmlns:a16="http://schemas.microsoft.com/office/drawing/2014/main" id="{1F4477F9-5BD4-5C03-E421-6016B22DC3B1}"/>
              </a:ext>
            </a:extLst>
          </p:cNvPr>
          <p:cNvPicPr>
            <a:picLocks noChangeAspect="1"/>
          </p:cNvPicPr>
          <p:nvPr/>
        </p:nvPicPr>
        <p:blipFill>
          <a:blip r:embed="rId3"/>
          <a:stretch>
            <a:fillRect/>
          </a:stretch>
        </p:blipFill>
        <p:spPr>
          <a:xfrm>
            <a:off x="5146163" y="240506"/>
            <a:ext cx="6756498" cy="1112835"/>
          </a:xfrm>
          <a:prstGeom prst="rect">
            <a:avLst/>
          </a:prstGeom>
        </p:spPr>
      </p:pic>
    </p:spTree>
    <p:extLst>
      <p:ext uri="{BB962C8B-B14F-4D97-AF65-F5344CB8AC3E}">
        <p14:creationId xmlns:p14="http://schemas.microsoft.com/office/powerpoint/2010/main" val="41962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7354-0E98-FF91-39C2-5052720EA23E}"/>
              </a:ext>
            </a:extLst>
          </p:cNvPr>
          <p:cNvSpPr>
            <a:spLocks noGrp="1"/>
          </p:cNvSpPr>
          <p:nvPr>
            <p:ph type="title"/>
          </p:nvPr>
        </p:nvSpPr>
        <p:spPr/>
        <p:txBody>
          <a:bodyPr/>
          <a:lstStyle/>
          <a:p>
            <a:r>
              <a:rPr lang="en-US" dirty="0"/>
              <a:t>What is a singular fit? </a:t>
            </a:r>
          </a:p>
        </p:txBody>
      </p:sp>
      <p:sp>
        <p:nvSpPr>
          <p:cNvPr id="3" name="Content Placeholder 2">
            <a:extLst>
              <a:ext uri="{FF2B5EF4-FFF2-40B4-BE49-F238E27FC236}">
                <a16:creationId xmlns:a16="http://schemas.microsoft.com/office/drawing/2014/main" id="{D70E8CF3-06A6-3DAA-7496-A2BA0CC5E200}"/>
              </a:ext>
            </a:extLst>
          </p:cNvPr>
          <p:cNvSpPr>
            <a:spLocks noGrp="1"/>
          </p:cNvSpPr>
          <p:nvPr>
            <p:ph sz="half" idx="1"/>
          </p:nvPr>
        </p:nvSpPr>
        <p:spPr/>
        <p:txBody>
          <a:bodyPr>
            <a:normAutofit fontScale="92500" lnSpcReduction="10000"/>
          </a:bodyPr>
          <a:lstStyle/>
          <a:p>
            <a:r>
              <a:rPr lang="en-GB" dirty="0"/>
              <a:t>A </a:t>
            </a:r>
            <a:r>
              <a:rPr lang="en-GB" b="1" dirty="0"/>
              <a:t>singular model</a:t>
            </a:r>
            <a:r>
              <a:rPr lang="en-GB" dirty="0"/>
              <a:t> is one that technically converged, but one or more of its random-effect variances are estimated as zero or its correlations are exactly ±1.</a:t>
            </a:r>
          </a:p>
          <a:p>
            <a:r>
              <a:rPr lang="en-GB" b="1" dirty="0"/>
              <a:t>In other words: </a:t>
            </a:r>
            <a:r>
              <a:rPr lang="en-GB" dirty="0"/>
              <a:t>The model includes random effects the data don’t actually support.</a:t>
            </a:r>
          </a:p>
        </p:txBody>
      </p:sp>
      <p:sp>
        <p:nvSpPr>
          <p:cNvPr id="5" name="Content Placeholder 4">
            <a:extLst>
              <a:ext uri="{FF2B5EF4-FFF2-40B4-BE49-F238E27FC236}">
                <a16:creationId xmlns:a16="http://schemas.microsoft.com/office/drawing/2014/main" id="{7E644F4C-3B88-C494-911F-C6406354C5A5}"/>
              </a:ext>
            </a:extLst>
          </p:cNvPr>
          <p:cNvSpPr>
            <a:spLocks noGrp="1"/>
          </p:cNvSpPr>
          <p:nvPr>
            <p:ph sz="half" idx="2"/>
          </p:nvPr>
        </p:nvSpPr>
        <p:spPr/>
        <p:txBody>
          <a:bodyPr>
            <a:normAutofit fontScale="92500" lnSpcReduction="10000"/>
          </a:bodyPr>
          <a:lstStyle/>
          <a:p>
            <a:r>
              <a:rPr lang="en-GB" b="1" dirty="0"/>
              <a:t>What causes singularity? </a:t>
            </a:r>
            <a:endParaRPr lang="en-US" b="1" dirty="0"/>
          </a:p>
          <a:p>
            <a:pPr marL="702900" lvl="1" indent="-342900">
              <a:buFont typeface="Arial" panose="020B0604020202020204" pitchFamily="34" charset="0"/>
              <a:buChar char="•"/>
            </a:pPr>
            <a:r>
              <a:rPr lang="en-US" i="0" dirty="0"/>
              <a:t>Too many random effects for the amount of data. </a:t>
            </a:r>
          </a:p>
          <a:p>
            <a:pPr marL="702900" lvl="1" indent="-342900">
              <a:buFont typeface="Arial" panose="020B0604020202020204" pitchFamily="34" charset="0"/>
              <a:buChar char="•"/>
            </a:pPr>
            <a:r>
              <a:rPr lang="en-US" i="0" dirty="0"/>
              <a:t>Not enough variations to estimate separate variances. </a:t>
            </a:r>
          </a:p>
          <a:p>
            <a:pPr marL="702900" lvl="1" indent="-342900">
              <a:buFont typeface="Arial" panose="020B0604020202020204" pitchFamily="34" charset="0"/>
              <a:buChar char="•"/>
            </a:pPr>
            <a:r>
              <a:rPr lang="en-US" i="0" dirty="0"/>
              <a:t>Random effect terms that are redundant or highly correlated. </a:t>
            </a:r>
          </a:p>
          <a:p>
            <a:pPr marL="702900" lvl="1" indent="-342900">
              <a:buFont typeface="Arial" panose="020B0604020202020204" pitchFamily="34" charset="0"/>
              <a:buChar char="•"/>
            </a:pPr>
            <a:r>
              <a:rPr lang="en-US" i="0" dirty="0"/>
              <a:t>Sparse or unbalanced data (few observations per grouping level). </a:t>
            </a:r>
            <a:endParaRPr lang="en-GB" dirty="0"/>
          </a:p>
          <a:p>
            <a:endParaRPr lang="en-US" dirty="0"/>
          </a:p>
        </p:txBody>
      </p:sp>
      <p:pic>
        <p:nvPicPr>
          <p:cNvPr id="4" name="Picture 3">
            <a:extLst>
              <a:ext uri="{FF2B5EF4-FFF2-40B4-BE49-F238E27FC236}">
                <a16:creationId xmlns:a16="http://schemas.microsoft.com/office/drawing/2014/main" id="{C633308F-D3EE-BE3C-7BA2-B7A23C96398E}"/>
              </a:ext>
            </a:extLst>
          </p:cNvPr>
          <p:cNvPicPr>
            <a:picLocks noChangeAspect="1"/>
          </p:cNvPicPr>
          <p:nvPr/>
        </p:nvPicPr>
        <p:blipFill>
          <a:blip r:embed="rId3"/>
          <a:stretch>
            <a:fillRect/>
          </a:stretch>
        </p:blipFill>
        <p:spPr>
          <a:xfrm>
            <a:off x="5270459" y="610564"/>
            <a:ext cx="6679413" cy="521320"/>
          </a:xfrm>
          <a:prstGeom prst="rect">
            <a:avLst/>
          </a:prstGeom>
        </p:spPr>
      </p:pic>
    </p:spTree>
    <p:extLst>
      <p:ext uri="{BB962C8B-B14F-4D97-AF65-F5344CB8AC3E}">
        <p14:creationId xmlns:p14="http://schemas.microsoft.com/office/powerpoint/2010/main" val="15218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C922-C4E2-3D52-D7B3-71A29C7E3BB7}"/>
              </a:ext>
            </a:extLst>
          </p:cNvPr>
          <p:cNvSpPr>
            <a:spLocks noGrp="1"/>
          </p:cNvSpPr>
          <p:nvPr>
            <p:ph type="title"/>
          </p:nvPr>
        </p:nvSpPr>
        <p:spPr/>
        <p:txBody>
          <a:bodyPr/>
          <a:lstStyle/>
          <a:p>
            <a:r>
              <a:rPr lang="en-US" dirty="0"/>
              <a:t>What causes a failure to converge or a singular fit? </a:t>
            </a:r>
          </a:p>
        </p:txBody>
      </p:sp>
      <p:sp>
        <p:nvSpPr>
          <p:cNvPr id="8" name="Text Placeholder 7">
            <a:extLst>
              <a:ext uri="{FF2B5EF4-FFF2-40B4-BE49-F238E27FC236}">
                <a16:creationId xmlns:a16="http://schemas.microsoft.com/office/drawing/2014/main" id="{C3D35882-B1EE-86E0-B3FB-77C32E6E17AD}"/>
              </a:ext>
            </a:extLst>
          </p:cNvPr>
          <p:cNvSpPr>
            <a:spLocks noGrp="1"/>
          </p:cNvSpPr>
          <p:nvPr>
            <p:ph type="body" idx="1"/>
          </p:nvPr>
        </p:nvSpPr>
        <p:spPr>
          <a:xfrm>
            <a:off x="102919" y="1737220"/>
            <a:ext cx="4928400" cy="661912"/>
          </a:xfrm>
        </p:spPr>
        <p:txBody>
          <a:bodyPr/>
          <a:lstStyle/>
          <a:p>
            <a:r>
              <a:rPr lang="en-US" b="1" dirty="0"/>
              <a:t>failure to converge</a:t>
            </a:r>
          </a:p>
        </p:txBody>
      </p:sp>
      <p:sp>
        <p:nvSpPr>
          <p:cNvPr id="9" name="Content Placeholder 8">
            <a:extLst>
              <a:ext uri="{FF2B5EF4-FFF2-40B4-BE49-F238E27FC236}">
                <a16:creationId xmlns:a16="http://schemas.microsoft.com/office/drawing/2014/main" id="{4F018F3D-9683-50D4-0BD1-C5DB24F2CF3A}"/>
              </a:ext>
            </a:extLst>
          </p:cNvPr>
          <p:cNvSpPr>
            <a:spLocks noGrp="1"/>
          </p:cNvSpPr>
          <p:nvPr>
            <p:ph sz="half" idx="2"/>
          </p:nvPr>
        </p:nvSpPr>
        <p:spPr>
          <a:xfrm>
            <a:off x="102919" y="2431256"/>
            <a:ext cx="5814881" cy="4290176"/>
          </a:xfrm>
        </p:spPr>
        <p:txBody>
          <a:bodyPr>
            <a:normAutofit/>
          </a:bodyPr>
          <a:lstStyle/>
          <a:p>
            <a:r>
              <a:rPr lang="en-US" sz="1600" b="1" dirty="0"/>
              <a:t>Model complexity: </a:t>
            </a:r>
            <a:r>
              <a:rPr lang="en-US" sz="1600" dirty="0"/>
              <a:t>Too many random effects for the amount of data; overly complex random structure. </a:t>
            </a:r>
          </a:p>
          <a:p>
            <a:r>
              <a:rPr lang="en-US" sz="1600" b="1" dirty="0"/>
              <a:t>Data sparsity: </a:t>
            </a:r>
            <a:r>
              <a:rPr lang="en-US" sz="1600" dirty="0"/>
              <a:t>Too few observation or unbalanced design. </a:t>
            </a:r>
          </a:p>
          <a:p>
            <a:r>
              <a:rPr lang="en-US" sz="1600" b="1" dirty="0"/>
              <a:t>Collinearity: </a:t>
            </a:r>
            <a:r>
              <a:rPr lang="en-US" sz="1600" dirty="0"/>
              <a:t>Predictors or random effects are highly correlated. </a:t>
            </a:r>
          </a:p>
          <a:p>
            <a:r>
              <a:rPr lang="en-US" sz="1600" b="1" dirty="0"/>
              <a:t>Poor model specification: </a:t>
            </a:r>
            <a:r>
              <a:rPr lang="en-US" sz="1600" dirty="0"/>
              <a:t>Mis-specified random structure or inappropriate link function. </a:t>
            </a:r>
          </a:p>
        </p:txBody>
      </p:sp>
      <p:sp>
        <p:nvSpPr>
          <p:cNvPr id="10" name="Text Placeholder 9">
            <a:extLst>
              <a:ext uri="{FF2B5EF4-FFF2-40B4-BE49-F238E27FC236}">
                <a16:creationId xmlns:a16="http://schemas.microsoft.com/office/drawing/2014/main" id="{060FD625-902B-AD06-A8F3-9EDAF7B81B3D}"/>
              </a:ext>
            </a:extLst>
          </p:cNvPr>
          <p:cNvSpPr>
            <a:spLocks noGrp="1"/>
          </p:cNvSpPr>
          <p:nvPr>
            <p:ph type="body" sz="quarter" idx="3"/>
          </p:nvPr>
        </p:nvSpPr>
        <p:spPr>
          <a:xfrm>
            <a:off x="6274200" y="1737220"/>
            <a:ext cx="4928400" cy="662400"/>
          </a:xfrm>
        </p:spPr>
        <p:txBody>
          <a:bodyPr/>
          <a:lstStyle/>
          <a:p>
            <a:r>
              <a:rPr lang="en-US" b="1" dirty="0"/>
              <a:t>singular fit</a:t>
            </a:r>
          </a:p>
        </p:txBody>
      </p:sp>
      <p:sp>
        <p:nvSpPr>
          <p:cNvPr id="11" name="Content Placeholder 10">
            <a:extLst>
              <a:ext uri="{FF2B5EF4-FFF2-40B4-BE49-F238E27FC236}">
                <a16:creationId xmlns:a16="http://schemas.microsoft.com/office/drawing/2014/main" id="{A7D27AD5-9F17-167D-F36D-21DC0A5A44A3}"/>
              </a:ext>
            </a:extLst>
          </p:cNvPr>
          <p:cNvSpPr>
            <a:spLocks noGrp="1"/>
          </p:cNvSpPr>
          <p:nvPr>
            <p:ph sz="quarter" idx="4"/>
          </p:nvPr>
        </p:nvSpPr>
        <p:spPr>
          <a:xfrm>
            <a:off x="6274199" y="2431256"/>
            <a:ext cx="5814881" cy="4290177"/>
          </a:xfrm>
        </p:spPr>
        <p:txBody>
          <a:bodyPr>
            <a:noAutofit/>
          </a:bodyPr>
          <a:lstStyle/>
          <a:p>
            <a:r>
              <a:rPr lang="en-US" sz="1600" b="1" dirty="0"/>
              <a:t>Lack of variability: </a:t>
            </a:r>
            <a:r>
              <a:rPr lang="en-US" sz="1600" dirty="0"/>
              <a:t>The random slope does not actually vary across subjects/items. </a:t>
            </a:r>
          </a:p>
          <a:p>
            <a:r>
              <a:rPr lang="en-US" sz="1600" b="1" dirty="0"/>
              <a:t>Over-parameterization: </a:t>
            </a:r>
            <a:r>
              <a:rPr lang="en-US" sz="1600" dirty="0"/>
              <a:t>Too many random effects. </a:t>
            </a:r>
          </a:p>
          <a:p>
            <a:r>
              <a:rPr lang="en-US" sz="1600" b="1" dirty="0"/>
              <a:t>Redundant terms: </a:t>
            </a:r>
            <a:r>
              <a:rPr lang="en-US" sz="1600" dirty="0"/>
              <a:t>Two random terms model the same variance source. </a:t>
            </a:r>
          </a:p>
          <a:p>
            <a:r>
              <a:rPr lang="en-US" sz="1600" b="1" dirty="0"/>
              <a:t>Sparse grouping levels: </a:t>
            </a:r>
            <a:r>
              <a:rPr lang="en-US" sz="1600" dirty="0"/>
              <a:t>Not enough data points per random-effect level (very few trials per item). </a:t>
            </a:r>
          </a:p>
          <a:p>
            <a:r>
              <a:rPr lang="en-US" sz="1600" b="1" dirty="0"/>
              <a:t>High correlation among random effects: </a:t>
            </a:r>
            <a:r>
              <a:rPr lang="en-US" sz="1600" dirty="0"/>
              <a:t>The intercept and slope are nearly perfectly correlated, forcing one parameter to “collapse”. </a:t>
            </a:r>
          </a:p>
        </p:txBody>
      </p:sp>
    </p:spTree>
    <p:extLst>
      <p:ext uri="{BB962C8B-B14F-4D97-AF65-F5344CB8AC3E}">
        <p14:creationId xmlns:p14="http://schemas.microsoft.com/office/powerpoint/2010/main" val="25500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71A82F-5806-DECB-1B1C-E96A5CC97557}"/>
              </a:ext>
            </a:extLst>
          </p:cNvPr>
          <p:cNvSpPr>
            <a:spLocks noGrp="1"/>
          </p:cNvSpPr>
          <p:nvPr>
            <p:ph type="title"/>
          </p:nvPr>
        </p:nvSpPr>
        <p:spPr>
          <a:xfrm>
            <a:off x="989400" y="356260"/>
            <a:ext cx="10213200" cy="605600"/>
          </a:xfrm>
        </p:spPr>
        <p:txBody>
          <a:bodyPr/>
          <a:lstStyle/>
          <a:p>
            <a:r>
              <a:rPr lang="en-US" dirty="0"/>
              <a:t>Interpreting Fixed and Random Effects</a:t>
            </a:r>
          </a:p>
        </p:txBody>
      </p:sp>
      <p:sp>
        <p:nvSpPr>
          <p:cNvPr id="10" name="TextBox 9">
            <a:extLst>
              <a:ext uri="{FF2B5EF4-FFF2-40B4-BE49-F238E27FC236}">
                <a16:creationId xmlns:a16="http://schemas.microsoft.com/office/drawing/2014/main" id="{7659290A-4D5E-55F5-AF7D-B23CF2E8CF44}"/>
              </a:ext>
            </a:extLst>
          </p:cNvPr>
          <p:cNvSpPr txBox="1"/>
          <p:nvPr/>
        </p:nvSpPr>
        <p:spPr>
          <a:xfrm>
            <a:off x="7891401" y="2967335"/>
            <a:ext cx="4078927" cy="923330"/>
          </a:xfrm>
          <a:prstGeom prst="rect">
            <a:avLst/>
          </a:prstGeom>
          <a:noFill/>
        </p:spPr>
        <p:txBody>
          <a:bodyPr wrap="square" rtlCol="0">
            <a:spAutoFit/>
          </a:bodyPr>
          <a:lstStyle/>
          <a:p>
            <a:pPr marL="285750" indent="-285750">
              <a:buFont typeface="Arial" panose="020B0604020202020204" pitchFamily="34" charset="0"/>
              <a:buChar char="•"/>
            </a:pPr>
            <a:r>
              <a:rPr lang="en-US" dirty="0"/>
              <a:t>Model fit indices. </a:t>
            </a:r>
          </a:p>
          <a:p>
            <a:pPr marL="285750" indent="-285750">
              <a:buFont typeface="Arial" panose="020B0604020202020204" pitchFamily="34" charset="0"/>
              <a:buChar char="•"/>
            </a:pPr>
            <a:r>
              <a:rPr lang="en-US" dirty="0"/>
              <a:t>Not really useful on their own, as they are used to compare models. </a:t>
            </a:r>
          </a:p>
        </p:txBody>
      </p:sp>
      <p:pic>
        <p:nvPicPr>
          <p:cNvPr id="11" name="Picture 10">
            <a:extLst>
              <a:ext uri="{FF2B5EF4-FFF2-40B4-BE49-F238E27FC236}">
                <a16:creationId xmlns:a16="http://schemas.microsoft.com/office/drawing/2014/main" id="{C282624C-6954-A346-13E1-F74E337B163C}"/>
              </a:ext>
            </a:extLst>
          </p:cNvPr>
          <p:cNvPicPr>
            <a:picLocks noChangeAspect="1"/>
          </p:cNvPicPr>
          <p:nvPr/>
        </p:nvPicPr>
        <p:blipFill>
          <a:blip r:embed="rId3"/>
          <a:stretch>
            <a:fillRect/>
          </a:stretch>
        </p:blipFill>
        <p:spPr>
          <a:xfrm>
            <a:off x="0" y="1448748"/>
            <a:ext cx="7730836" cy="5426818"/>
          </a:xfrm>
          <a:prstGeom prst="rect">
            <a:avLst/>
          </a:prstGeom>
        </p:spPr>
      </p:pic>
      <p:sp>
        <p:nvSpPr>
          <p:cNvPr id="9" name="Rectangle 8">
            <a:extLst>
              <a:ext uri="{FF2B5EF4-FFF2-40B4-BE49-F238E27FC236}">
                <a16:creationId xmlns:a16="http://schemas.microsoft.com/office/drawing/2014/main" id="{F6B169C9-7FF6-2A24-691F-C14B1EB619EF}"/>
              </a:ext>
            </a:extLst>
          </p:cNvPr>
          <p:cNvSpPr/>
          <p:nvPr/>
        </p:nvSpPr>
        <p:spPr>
          <a:xfrm>
            <a:off x="106878" y="2185019"/>
            <a:ext cx="3823853" cy="5106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6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D1A0C-CEE3-FEB2-DC8C-D8712EB6A9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07544B2-AE79-4746-3855-50F7B9580862}"/>
              </a:ext>
            </a:extLst>
          </p:cNvPr>
          <p:cNvSpPr>
            <a:spLocks noGrp="1"/>
          </p:cNvSpPr>
          <p:nvPr>
            <p:ph type="title"/>
          </p:nvPr>
        </p:nvSpPr>
        <p:spPr>
          <a:xfrm>
            <a:off x="989400" y="356260"/>
            <a:ext cx="10213200" cy="605600"/>
          </a:xfrm>
        </p:spPr>
        <p:txBody>
          <a:bodyPr/>
          <a:lstStyle/>
          <a:p>
            <a:r>
              <a:rPr lang="en-US" dirty="0"/>
              <a:t>Interpreting Fixed and Random Effects</a:t>
            </a:r>
          </a:p>
        </p:txBody>
      </p:sp>
      <p:sp>
        <p:nvSpPr>
          <p:cNvPr id="10" name="TextBox 9">
            <a:extLst>
              <a:ext uri="{FF2B5EF4-FFF2-40B4-BE49-F238E27FC236}">
                <a16:creationId xmlns:a16="http://schemas.microsoft.com/office/drawing/2014/main" id="{C4055EFF-8381-721D-C38B-61AB62BFD980}"/>
              </a:ext>
            </a:extLst>
          </p:cNvPr>
          <p:cNvSpPr txBox="1"/>
          <p:nvPr/>
        </p:nvSpPr>
        <p:spPr>
          <a:xfrm>
            <a:off x="7891401" y="1508125"/>
            <a:ext cx="4205598" cy="4247317"/>
          </a:xfrm>
          <a:prstGeom prst="rect">
            <a:avLst/>
          </a:prstGeom>
          <a:noFill/>
        </p:spPr>
        <p:txBody>
          <a:bodyPr wrap="square" rtlCol="0">
            <a:spAutoFit/>
          </a:bodyPr>
          <a:lstStyle/>
          <a:p>
            <a:pPr marL="285750" indent="-285750">
              <a:buFont typeface="Arial" panose="020B0604020202020204" pitchFamily="34" charset="0"/>
              <a:buChar char="•"/>
              <a:defRPr/>
            </a:pPr>
            <a:r>
              <a:rPr lang="en-US" dirty="0"/>
              <a:t>Residuals are the differences between the model’s predictions and the actual observed values.</a:t>
            </a:r>
          </a:p>
          <a:p>
            <a:pPr>
              <a:defRPr/>
            </a:pPr>
            <a:br>
              <a:rPr lang="en-US" dirty="0"/>
            </a:br>
            <a:r>
              <a:rPr lang="en-US" dirty="0"/>
              <a:t>     → A residual of 0 means the model predicted that trial perfectly.</a:t>
            </a:r>
            <a:br>
              <a:rPr lang="en-US" dirty="0"/>
            </a:br>
            <a:r>
              <a:rPr lang="en-US" dirty="0"/>
              <a:t>     → A large residual means the model’s prediction was off.</a:t>
            </a:r>
          </a:p>
          <a:p>
            <a:pPr>
              <a:defRPr/>
            </a:pPr>
            <a:endParaRPr lang="en-US" dirty="0"/>
          </a:p>
          <a:p>
            <a:pPr marL="285750" indent="-285750">
              <a:buFont typeface="Arial" panose="020B0604020202020204" pitchFamily="34" charset="0"/>
              <a:buChar char="•"/>
              <a:defRPr/>
            </a:pPr>
            <a:r>
              <a:rPr lang="en-US" b="1" dirty="0"/>
              <a:t>Scaled residuals interpretation: </a:t>
            </a:r>
          </a:p>
          <a:p>
            <a:pPr marL="742950" lvl="1" indent="-285750">
              <a:buFont typeface="Arial" panose="020B0604020202020204" pitchFamily="34" charset="0"/>
              <a:buChar char="•"/>
              <a:defRPr/>
            </a:pPr>
            <a:r>
              <a:rPr lang="en-US" dirty="0"/>
              <a:t>Around 0 = Good fit</a:t>
            </a:r>
          </a:p>
          <a:p>
            <a:pPr marL="742950" lvl="1" indent="-285750">
              <a:buFont typeface="Arial" panose="020B0604020202020204" pitchFamily="34" charset="0"/>
              <a:buChar char="•"/>
              <a:defRPr/>
            </a:pPr>
            <a:r>
              <a:rPr lang="en-US" dirty="0"/>
              <a:t>Around ± 1 or ± 2 = moderate deviation</a:t>
            </a:r>
          </a:p>
          <a:p>
            <a:pPr marL="742950" lvl="1" indent="-285750">
              <a:buFont typeface="Arial" panose="020B0604020202020204" pitchFamily="34" charset="0"/>
              <a:buChar char="•"/>
              <a:defRPr/>
            </a:pPr>
            <a:r>
              <a:rPr lang="en-US" dirty="0"/>
              <a:t>Beyond ± 3 = potential outliers.</a:t>
            </a:r>
          </a:p>
        </p:txBody>
      </p:sp>
      <p:pic>
        <p:nvPicPr>
          <p:cNvPr id="3" name="Picture 2">
            <a:extLst>
              <a:ext uri="{FF2B5EF4-FFF2-40B4-BE49-F238E27FC236}">
                <a16:creationId xmlns:a16="http://schemas.microsoft.com/office/drawing/2014/main" id="{7F6B7B7E-F0CC-2E3F-D572-F95359B39E52}"/>
              </a:ext>
            </a:extLst>
          </p:cNvPr>
          <p:cNvPicPr>
            <a:picLocks noChangeAspect="1"/>
          </p:cNvPicPr>
          <p:nvPr/>
        </p:nvPicPr>
        <p:blipFill>
          <a:blip r:embed="rId3"/>
          <a:stretch>
            <a:fillRect/>
          </a:stretch>
        </p:blipFill>
        <p:spPr>
          <a:xfrm>
            <a:off x="0" y="1448748"/>
            <a:ext cx="7730836" cy="5426818"/>
          </a:xfrm>
          <a:prstGeom prst="rect">
            <a:avLst/>
          </a:prstGeom>
        </p:spPr>
      </p:pic>
      <p:sp>
        <p:nvSpPr>
          <p:cNvPr id="9" name="Rectangle 8">
            <a:extLst>
              <a:ext uri="{FF2B5EF4-FFF2-40B4-BE49-F238E27FC236}">
                <a16:creationId xmlns:a16="http://schemas.microsoft.com/office/drawing/2014/main" id="{22CE5D34-1A89-4E89-05CC-8CFD8A9B22C0}"/>
              </a:ext>
            </a:extLst>
          </p:cNvPr>
          <p:cNvSpPr/>
          <p:nvPr/>
        </p:nvSpPr>
        <p:spPr>
          <a:xfrm>
            <a:off x="0" y="2735724"/>
            <a:ext cx="3135086" cy="7169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20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8F7B1-9B65-3A9C-7153-CD0B5983C5B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A1B4671-7421-2C6A-4591-A2200D4B6FF1}"/>
              </a:ext>
            </a:extLst>
          </p:cNvPr>
          <p:cNvSpPr>
            <a:spLocks noGrp="1"/>
          </p:cNvSpPr>
          <p:nvPr>
            <p:ph type="title"/>
          </p:nvPr>
        </p:nvSpPr>
        <p:spPr>
          <a:xfrm>
            <a:off x="989400" y="356260"/>
            <a:ext cx="10213200" cy="605600"/>
          </a:xfrm>
        </p:spPr>
        <p:txBody>
          <a:bodyPr/>
          <a:lstStyle/>
          <a:p>
            <a:r>
              <a:rPr lang="en-US" dirty="0"/>
              <a:t>Interpreting Fixed and Random Effects</a:t>
            </a:r>
          </a:p>
        </p:txBody>
      </p:sp>
      <p:pic>
        <p:nvPicPr>
          <p:cNvPr id="4" name="Picture 3">
            <a:extLst>
              <a:ext uri="{FF2B5EF4-FFF2-40B4-BE49-F238E27FC236}">
                <a16:creationId xmlns:a16="http://schemas.microsoft.com/office/drawing/2014/main" id="{447F5F81-2746-02B6-B375-F59B752A79FF}"/>
              </a:ext>
            </a:extLst>
          </p:cNvPr>
          <p:cNvPicPr>
            <a:picLocks noChangeAspect="1"/>
          </p:cNvPicPr>
          <p:nvPr/>
        </p:nvPicPr>
        <p:blipFill>
          <a:blip r:embed="rId3"/>
          <a:stretch>
            <a:fillRect/>
          </a:stretch>
        </p:blipFill>
        <p:spPr>
          <a:xfrm>
            <a:off x="0" y="1431182"/>
            <a:ext cx="7730836" cy="5426818"/>
          </a:xfrm>
          <a:prstGeom prst="rect">
            <a:avLst/>
          </a:prstGeom>
        </p:spPr>
      </p:pic>
      <p:sp>
        <p:nvSpPr>
          <p:cNvPr id="9" name="Rectangle 8">
            <a:extLst>
              <a:ext uri="{FF2B5EF4-FFF2-40B4-BE49-F238E27FC236}">
                <a16:creationId xmlns:a16="http://schemas.microsoft.com/office/drawing/2014/main" id="{4707F936-C4F9-2876-F152-F4F064B0B226}"/>
              </a:ext>
            </a:extLst>
          </p:cNvPr>
          <p:cNvSpPr/>
          <p:nvPr/>
        </p:nvSpPr>
        <p:spPr>
          <a:xfrm>
            <a:off x="0" y="3429000"/>
            <a:ext cx="4286992" cy="145175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7C80D2A-0080-56EC-CA65-74358561F7A2}"/>
              </a:ext>
            </a:extLst>
          </p:cNvPr>
          <p:cNvCxnSpPr/>
          <p:nvPr/>
        </p:nvCxnSpPr>
        <p:spPr>
          <a:xfrm flipH="1">
            <a:off x="3550722" y="3930732"/>
            <a:ext cx="95002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E6FE1A-1E8A-CFF9-4EDD-56C0F397B419}"/>
              </a:ext>
            </a:extLst>
          </p:cNvPr>
          <p:cNvCxnSpPr/>
          <p:nvPr/>
        </p:nvCxnSpPr>
        <p:spPr>
          <a:xfrm flipH="1">
            <a:off x="3550722" y="4154384"/>
            <a:ext cx="95002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583EA61-5E58-30D9-5A2A-04E97778E815}"/>
              </a:ext>
            </a:extLst>
          </p:cNvPr>
          <p:cNvCxnSpPr/>
          <p:nvPr/>
        </p:nvCxnSpPr>
        <p:spPr>
          <a:xfrm flipH="1">
            <a:off x="3550722" y="4342410"/>
            <a:ext cx="95002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AC0D4D1-03EE-091A-AAE6-D0FBA14086C8}"/>
              </a:ext>
            </a:extLst>
          </p:cNvPr>
          <p:cNvCxnSpPr/>
          <p:nvPr/>
        </p:nvCxnSpPr>
        <p:spPr>
          <a:xfrm flipH="1">
            <a:off x="4154385" y="4348347"/>
            <a:ext cx="95002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58D61A1-F455-F378-5E54-0656081B05FF}"/>
              </a:ext>
            </a:extLst>
          </p:cNvPr>
          <p:cNvCxnSpPr/>
          <p:nvPr/>
        </p:nvCxnSpPr>
        <p:spPr>
          <a:xfrm flipH="1">
            <a:off x="3550722" y="4512622"/>
            <a:ext cx="95002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3E9ED7-F94E-E94F-E524-DE581A72963E}"/>
              </a:ext>
            </a:extLst>
          </p:cNvPr>
          <p:cNvSpPr txBox="1"/>
          <p:nvPr/>
        </p:nvSpPr>
        <p:spPr>
          <a:xfrm>
            <a:off x="8051470" y="223196"/>
            <a:ext cx="4037610" cy="1477328"/>
          </a:xfrm>
          <a:prstGeom prst="rect">
            <a:avLst/>
          </a:prstGeom>
          <a:noFill/>
        </p:spPr>
        <p:txBody>
          <a:bodyPr wrap="square" rtlCol="0">
            <a:spAutoFit/>
          </a:bodyPr>
          <a:lstStyle/>
          <a:p>
            <a:r>
              <a:rPr lang="en-GB" b="1" dirty="0"/>
              <a:t>Stim (intercept):</a:t>
            </a:r>
          </a:p>
          <a:p>
            <a:pPr marL="285750" indent="-285750">
              <a:buFont typeface="Arial" panose="020B0604020202020204" pitchFamily="34" charset="0"/>
              <a:buChar char="•"/>
            </a:pPr>
            <a:r>
              <a:rPr lang="en-GB" dirty="0"/>
              <a:t>Small variability (≈20 ms).</a:t>
            </a:r>
          </a:p>
          <a:p>
            <a:pPr marL="285750" indent="-285750">
              <a:buFont typeface="Arial" panose="020B0604020202020204" pitchFamily="34" charset="0"/>
              <a:buChar char="•"/>
            </a:pPr>
            <a:r>
              <a:rPr lang="en-GB" dirty="0"/>
              <a:t>Some words slightly faster/slower.</a:t>
            </a:r>
          </a:p>
          <a:p>
            <a:pPr marL="285750" indent="-285750">
              <a:buFont typeface="Arial" panose="020B0604020202020204" pitchFamily="34" charset="0"/>
              <a:buChar char="•"/>
            </a:pPr>
            <a:r>
              <a:rPr lang="en-GB" dirty="0"/>
              <a:t>Results are generalizable across words. </a:t>
            </a:r>
            <a:endParaRPr lang="en-US" dirty="0"/>
          </a:p>
        </p:txBody>
      </p:sp>
      <p:sp>
        <p:nvSpPr>
          <p:cNvPr id="16" name="TextBox 15">
            <a:extLst>
              <a:ext uri="{FF2B5EF4-FFF2-40B4-BE49-F238E27FC236}">
                <a16:creationId xmlns:a16="http://schemas.microsoft.com/office/drawing/2014/main" id="{575B1E3A-5290-AFAB-C131-3F682865CF99}"/>
              </a:ext>
            </a:extLst>
          </p:cNvPr>
          <p:cNvSpPr txBox="1"/>
          <p:nvPr/>
        </p:nvSpPr>
        <p:spPr>
          <a:xfrm>
            <a:off x="8051470" y="1802910"/>
            <a:ext cx="4120737" cy="1200329"/>
          </a:xfrm>
          <a:prstGeom prst="rect">
            <a:avLst/>
          </a:prstGeom>
          <a:noFill/>
        </p:spPr>
        <p:txBody>
          <a:bodyPr wrap="square" rtlCol="0">
            <a:spAutoFit/>
          </a:bodyPr>
          <a:lstStyle/>
          <a:p>
            <a:r>
              <a:rPr lang="en-GB" b="1" dirty="0"/>
              <a:t>Participants (Intercept):</a:t>
            </a:r>
            <a:r>
              <a:rPr lang="en-GB" dirty="0"/>
              <a:t> </a:t>
            </a:r>
          </a:p>
          <a:p>
            <a:pPr marL="285750" indent="-285750">
              <a:buFont typeface="Arial" panose="020B0604020202020204" pitchFamily="34" charset="0"/>
              <a:buChar char="•"/>
            </a:pPr>
            <a:r>
              <a:rPr lang="en-GB" dirty="0"/>
              <a:t>Large variability (≈167 ms).</a:t>
            </a:r>
          </a:p>
          <a:p>
            <a:pPr marL="285750" indent="-285750">
              <a:buFont typeface="Arial" panose="020B0604020202020204" pitchFamily="34" charset="0"/>
              <a:buChar char="•"/>
            </a:pPr>
            <a:r>
              <a:rPr lang="en-GB" dirty="0"/>
              <a:t>Big individual differences in overall speed.</a:t>
            </a:r>
            <a:endParaRPr lang="en-US" dirty="0"/>
          </a:p>
        </p:txBody>
      </p:sp>
      <p:sp>
        <p:nvSpPr>
          <p:cNvPr id="17" name="TextBox 16">
            <a:extLst>
              <a:ext uri="{FF2B5EF4-FFF2-40B4-BE49-F238E27FC236}">
                <a16:creationId xmlns:a16="http://schemas.microsoft.com/office/drawing/2014/main" id="{528CC9B5-50BF-CB29-5509-EB838CC15A28}"/>
              </a:ext>
            </a:extLst>
          </p:cNvPr>
          <p:cNvSpPr txBox="1"/>
          <p:nvPr/>
        </p:nvSpPr>
        <p:spPr>
          <a:xfrm>
            <a:off x="8051469" y="3023031"/>
            <a:ext cx="4120737" cy="1200329"/>
          </a:xfrm>
          <a:prstGeom prst="rect">
            <a:avLst/>
          </a:prstGeom>
          <a:noFill/>
        </p:spPr>
        <p:txBody>
          <a:bodyPr wrap="square" rtlCol="0">
            <a:spAutoFit/>
          </a:bodyPr>
          <a:lstStyle/>
          <a:p>
            <a:r>
              <a:rPr lang="en-GB" b="1" dirty="0"/>
              <a:t>Participants (</a:t>
            </a:r>
            <a:r>
              <a:rPr lang="en-GB" b="1" dirty="0" err="1"/>
              <a:t>modalityAudiovisual</a:t>
            </a:r>
            <a:r>
              <a:rPr lang="en-GB" b="1" dirty="0"/>
              <a:t>):</a:t>
            </a:r>
            <a:r>
              <a:rPr lang="en-GB" dirty="0"/>
              <a:t> </a:t>
            </a:r>
          </a:p>
          <a:p>
            <a:pPr marL="285750" indent="-285750">
              <a:buFont typeface="Arial" panose="020B0604020202020204" pitchFamily="34" charset="0"/>
              <a:buChar char="•"/>
            </a:pPr>
            <a:r>
              <a:rPr lang="en-GB" dirty="0"/>
              <a:t>Moderate variability (≈87 ms). </a:t>
            </a:r>
          </a:p>
          <a:p>
            <a:pPr marL="285750" indent="-285750">
              <a:buFont typeface="Arial" panose="020B0604020202020204" pitchFamily="34" charset="0"/>
              <a:buChar char="•"/>
            </a:pPr>
            <a:r>
              <a:rPr lang="en-GB" dirty="0"/>
              <a:t>People differ slightly in strength of modality effect.</a:t>
            </a:r>
            <a:endParaRPr lang="en-US" dirty="0"/>
          </a:p>
        </p:txBody>
      </p:sp>
      <p:sp>
        <p:nvSpPr>
          <p:cNvPr id="18" name="TextBox 17">
            <a:extLst>
              <a:ext uri="{FF2B5EF4-FFF2-40B4-BE49-F238E27FC236}">
                <a16:creationId xmlns:a16="http://schemas.microsoft.com/office/drawing/2014/main" id="{7C47D974-8132-C492-E31C-47C2E5DCF620}"/>
              </a:ext>
            </a:extLst>
          </p:cNvPr>
          <p:cNvSpPr txBox="1"/>
          <p:nvPr/>
        </p:nvSpPr>
        <p:spPr>
          <a:xfrm>
            <a:off x="8051469" y="4325745"/>
            <a:ext cx="4120737" cy="1754326"/>
          </a:xfrm>
          <a:prstGeom prst="rect">
            <a:avLst/>
          </a:prstGeom>
          <a:noFill/>
        </p:spPr>
        <p:txBody>
          <a:bodyPr wrap="square" rtlCol="0">
            <a:spAutoFit/>
          </a:bodyPr>
          <a:lstStyle/>
          <a:p>
            <a:r>
              <a:rPr lang="en-GB" b="1" dirty="0"/>
              <a:t>Correlation intercept and slope</a:t>
            </a:r>
          </a:p>
          <a:p>
            <a:r>
              <a:rPr lang="en-GB" b="1" dirty="0"/>
              <a:t> = –0.16:</a:t>
            </a:r>
            <a:r>
              <a:rPr lang="en-GB" dirty="0"/>
              <a:t> </a:t>
            </a:r>
          </a:p>
          <a:p>
            <a:pPr marL="285750" indent="-285750">
              <a:buFont typeface="Arial" panose="020B0604020202020204" pitchFamily="34" charset="0"/>
              <a:buChar char="•"/>
            </a:pPr>
            <a:r>
              <a:rPr lang="en-GB" dirty="0"/>
              <a:t>Weak relation between baseline speed and modality sensitivity.</a:t>
            </a:r>
          </a:p>
          <a:p>
            <a:pPr marL="285750" indent="-285750">
              <a:buFont typeface="Arial" panose="020B0604020202020204" pitchFamily="34" charset="0"/>
              <a:buChar char="•"/>
            </a:pPr>
            <a:r>
              <a:rPr lang="en-GB" dirty="0"/>
              <a:t>Baseline speed and sensitivity to modality is largely independent. </a:t>
            </a:r>
            <a:endParaRPr lang="en-US" dirty="0"/>
          </a:p>
        </p:txBody>
      </p:sp>
      <p:sp>
        <p:nvSpPr>
          <p:cNvPr id="19" name="TextBox 18">
            <a:extLst>
              <a:ext uri="{FF2B5EF4-FFF2-40B4-BE49-F238E27FC236}">
                <a16:creationId xmlns:a16="http://schemas.microsoft.com/office/drawing/2014/main" id="{9C140680-3311-D11C-8864-F011E08FBFBB}"/>
              </a:ext>
            </a:extLst>
          </p:cNvPr>
          <p:cNvSpPr txBox="1"/>
          <p:nvPr/>
        </p:nvSpPr>
        <p:spPr>
          <a:xfrm>
            <a:off x="8023762" y="6080071"/>
            <a:ext cx="4168238" cy="646331"/>
          </a:xfrm>
          <a:prstGeom prst="rect">
            <a:avLst/>
          </a:prstGeom>
          <a:noFill/>
        </p:spPr>
        <p:txBody>
          <a:bodyPr wrap="square" rtlCol="0">
            <a:spAutoFit/>
          </a:bodyPr>
          <a:lstStyle/>
          <a:p>
            <a:r>
              <a:rPr lang="en-GB" b="1" dirty="0"/>
              <a:t>Residual = 256 ms:</a:t>
            </a:r>
            <a:r>
              <a:rPr lang="en-GB" dirty="0"/>
              <a:t> Trial-level noise not captured by the model.</a:t>
            </a:r>
            <a:endParaRPr lang="en-US" dirty="0"/>
          </a:p>
        </p:txBody>
      </p:sp>
    </p:spTree>
    <p:extLst>
      <p:ext uri="{BB962C8B-B14F-4D97-AF65-F5344CB8AC3E}">
        <p14:creationId xmlns:p14="http://schemas.microsoft.com/office/powerpoint/2010/main" val="18106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build="allAtOnce"/>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AFABD-47F2-7605-8ACD-9334BC6CCFFA}"/>
              </a:ext>
            </a:extLst>
          </p:cNvPr>
          <p:cNvSpPr>
            <a:spLocks noGrp="1"/>
          </p:cNvSpPr>
          <p:nvPr>
            <p:ph type="title"/>
          </p:nvPr>
        </p:nvSpPr>
        <p:spPr>
          <a:xfrm>
            <a:off x="273137" y="946800"/>
            <a:ext cx="3519249" cy="4689475"/>
          </a:xfrm>
        </p:spPr>
        <p:txBody>
          <a:bodyPr anchor="t">
            <a:normAutofit/>
          </a:bodyPr>
          <a:lstStyle/>
          <a:p>
            <a:r>
              <a:rPr lang="en-US" dirty="0"/>
              <a:t>When to use Linear Mixed-effects Models (LMMs)?</a:t>
            </a:r>
          </a:p>
        </p:txBody>
      </p:sp>
      <p:cxnSp>
        <p:nvCxnSpPr>
          <p:cNvPr id="11" name="Straight Connector 10">
            <a:extLst>
              <a:ext uri="{FF2B5EF4-FFF2-40B4-BE49-F238E27FC236}">
                <a16:creationId xmlns:a16="http://schemas.microsoft.com/office/drawing/2014/main" id="{9B4757C4-228A-47E5-94C8-058312AB27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323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B9AB18C-C8EE-70BC-502A-8D0C517BB776}"/>
              </a:ext>
            </a:extLst>
          </p:cNvPr>
          <p:cNvGraphicFramePr>
            <a:graphicFrameLocks noGrp="1"/>
          </p:cNvGraphicFramePr>
          <p:nvPr>
            <p:ph idx="1"/>
            <p:extLst>
              <p:ext uri="{D42A27DB-BD31-4B8C-83A1-F6EECF244321}">
                <p14:modId xmlns:p14="http://schemas.microsoft.com/office/powerpoint/2010/main" val="2250273568"/>
              </p:ext>
            </p:extLst>
          </p:nvPr>
        </p:nvGraphicFramePr>
        <p:xfrm>
          <a:off x="4982215" y="537330"/>
          <a:ext cx="6668792" cy="5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499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E4F4-FA83-11F3-2CA3-FB83697CBD4A}"/>
              </a:ext>
            </a:extLst>
          </p:cNvPr>
          <p:cNvSpPr>
            <a:spLocks noGrp="1"/>
          </p:cNvSpPr>
          <p:nvPr>
            <p:ph type="title"/>
          </p:nvPr>
        </p:nvSpPr>
        <p:spPr>
          <a:xfrm>
            <a:off x="989400" y="130629"/>
            <a:ext cx="10213200" cy="712478"/>
          </a:xfrm>
        </p:spPr>
        <p:txBody>
          <a:bodyPr/>
          <a:lstStyle/>
          <a:p>
            <a:r>
              <a:rPr lang="en-US" dirty="0"/>
              <a:t>Interpreting Fixed and Random Effects</a:t>
            </a:r>
          </a:p>
        </p:txBody>
      </p:sp>
      <p:pic>
        <p:nvPicPr>
          <p:cNvPr id="3" name="Picture 2">
            <a:extLst>
              <a:ext uri="{FF2B5EF4-FFF2-40B4-BE49-F238E27FC236}">
                <a16:creationId xmlns:a16="http://schemas.microsoft.com/office/drawing/2014/main" id="{8488B48B-7AE9-BF32-939B-0CEC6B595F6A}"/>
              </a:ext>
            </a:extLst>
          </p:cNvPr>
          <p:cNvPicPr>
            <a:picLocks noChangeAspect="1"/>
          </p:cNvPicPr>
          <p:nvPr/>
        </p:nvPicPr>
        <p:blipFill>
          <a:blip r:embed="rId3"/>
          <a:stretch>
            <a:fillRect/>
          </a:stretch>
        </p:blipFill>
        <p:spPr>
          <a:xfrm>
            <a:off x="0" y="1431182"/>
            <a:ext cx="7730836" cy="5426818"/>
          </a:xfrm>
          <a:prstGeom prst="rect">
            <a:avLst/>
          </a:prstGeom>
        </p:spPr>
      </p:pic>
      <p:sp>
        <p:nvSpPr>
          <p:cNvPr id="4" name="Rectangle 3">
            <a:extLst>
              <a:ext uri="{FF2B5EF4-FFF2-40B4-BE49-F238E27FC236}">
                <a16:creationId xmlns:a16="http://schemas.microsoft.com/office/drawing/2014/main" id="{EAFF3EDA-48F9-A959-F28D-92718C55E83A}"/>
              </a:ext>
            </a:extLst>
          </p:cNvPr>
          <p:cNvSpPr/>
          <p:nvPr/>
        </p:nvSpPr>
        <p:spPr>
          <a:xfrm>
            <a:off x="0" y="4928260"/>
            <a:ext cx="5450774" cy="81939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3AB1B2C-B42A-6C58-7629-B4EC3E95180E}"/>
              </a:ext>
            </a:extLst>
          </p:cNvPr>
          <p:cNvSpPr txBox="1"/>
          <p:nvPr/>
        </p:nvSpPr>
        <p:spPr>
          <a:xfrm>
            <a:off x="8039594" y="978378"/>
            <a:ext cx="4025735" cy="5909310"/>
          </a:xfrm>
          <a:prstGeom prst="rect">
            <a:avLst/>
          </a:prstGeom>
          <a:noFill/>
        </p:spPr>
        <p:txBody>
          <a:bodyPr wrap="square" rtlCol="0">
            <a:spAutoFit/>
          </a:bodyPr>
          <a:lstStyle/>
          <a:p>
            <a:r>
              <a:rPr lang="en-GB" b="1" dirty="0"/>
              <a:t>Intercept (1044 ms):</a:t>
            </a:r>
            <a:endParaRPr lang="en-GB" dirty="0"/>
          </a:p>
          <a:p>
            <a:pPr marL="285750" indent="-285750">
              <a:buFont typeface="Arial" panose="020B0604020202020204" pitchFamily="34" charset="0"/>
              <a:buChar char="•"/>
            </a:pPr>
            <a:r>
              <a:rPr lang="en-GB" dirty="0"/>
              <a:t>Predicted mean RT in the Audio-only (reference) condition.</a:t>
            </a:r>
          </a:p>
          <a:p>
            <a:pPr marL="285750" indent="-285750">
              <a:buFont typeface="Arial" panose="020B0604020202020204" pitchFamily="34" charset="0"/>
              <a:buChar char="•"/>
            </a:pPr>
            <a:r>
              <a:rPr lang="en-GB" dirty="0"/>
              <a:t>p &lt; .001 → significantly different from 0 (expected, not theoretically interesting).</a:t>
            </a:r>
          </a:p>
          <a:p>
            <a:endParaRPr lang="en-GB" dirty="0"/>
          </a:p>
          <a:p>
            <a:r>
              <a:rPr lang="en-GB" b="1" dirty="0" err="1"/>
              <a:t>ModalityAudiovisual</a:t>
            </a:r>
            <a:r>
              <a:rPr lang="en-GB" b="1" dirty="0"/>
              <a:t> (+83 ms):</a:t>
            </a:r>
            <a:endParaRPr lang="en-GB" dirty="0"/>
          </a:p>
          <a:p>
            <a:pPr marL="285750" indent="-285750">
              <a:buFont typeface="Arial" panose="020B0604020202020204" pitchFamily="34" charset="0"/>
              <a:buChar char="•"/>
            </a:pPr>
            <a:r>
              <a:rPr lang="en-GB" dirty="0"/>
              <a:t>Audiovisual trials were 83 ms slower than Audio-only.</a:t>
            </a:r>
          </a:p>
          <a:p>
            <a:pPr marL="285750" indent="-285750">
              <a:buFont typeface="Arial" panose="020B0604020202020204" pitchFamily="34" charset="0"/>
              <a:buChar char="•"/>
            </a:pPr>
            <a:r>
              <a:rPr lang="en-GB" dirty="0"/>
              <a:t>p &lt; .001 → significant effect of modality on reaction time.</a:t>
            </a:r>
          </a:p>
          <a:p>
            <a:endParaRPr lang="en-GB" dirty="0"/>
          </a:p>
          <a:p>
            <a:r>
              <a:rPr lang="en-GB" b="1" dirty="0"/>
              <a:t>Take-home:</a:t>
            </a:r>
            <a:endParaRPr lang="en-GB" dirty="0"/>
          </a:p>
          <a:p>
            <a:pPr marL="285750" indent="-285750">
              <a:buFont typeface="Arial" panose="020B0604020202020204" pitchFamily="34" charset="0"/>
              <a:buChar char="•"/>
            </a:pPr>
            <a:r>
              <a:rPr lang="en-GB" dirty="0"/>
              <a:t>Fixed effects show the average, population-level relationships.</a:t>
            </a:r>
          </a:p>
          <a:p>
            <a:pPr marL="285750" indent="-285750">
              <a:buFont typeface="Arial" panose="020B0604020202020204" pitchFamily="34" charset="0"/>
              <a:buChar char="•"/>
            </a:pPr>
            <a:r>
              <a:rPr lang="en-GB" dirty="0"/>
              <a:t>On average, participants took longer to respond in the audiovisual condition, and that difference is statistically reliable.</a:t>
            </a:r>
          </a:p>
          <a:p>
            <a:endParaRPr lang="en-US" dirty="0"/>
          </a:p>
        </p:txBody>
      </p:sp>
    </p:spTree>
    <p:extLst>
      <p:ext uri="{BB962C8B-B14F-4D97-AF65-F5344CB8AC3E}">
        <p14:creationId xmlns:p14="http://schemas.microsoft.com/office/powerpoint/2010/main" val="9656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A7D29-43A8-ABE2-FBF5-AF72D98C7561}"/>
              </a:ext>
            </a:extLst>
          </p:cNvPr>
          <p:cNvSpPr>
            <a:spLocks noGrp="1"/>
          </p:cNvSpPr>
          <p:nvPr>
            <p:ph type="title"/>
          </p:nvPr>
        </p:nvSpPr>
        <p:spPr>
          <a:xfrm>
            <a:off x="989400" y="285006"/>
            <a:ext cx="10213200" cy="664977"/>
          </a:xfrm>
        </p:spPr>
        <p:txBody>
          <a:bodyPr/>
          <a:lstStyle/>
          <a:p>
            <a:r>
              <a:rPr lang="en-US" dirty="0"/>
              <a:t>Interpreting Fixed and Random Effects</a:t>
            </a:r>
          </a:p>
        </p:txBody>
      </p:sp>
      <p:pic>
        <p:nvPicPr>
          <p:cNvPr id="3" name="Picture 2">
            <a:extLst>
              <a:ext uri="{FF2B5EF4-FFF2-40B4-BE49-F238E27FC236}">
                <a16:creationId xmlns:a16="http://schemas.microsoft.com/office/drawing/2014/main" id="{D09A5D45-6C30-1F60-76AA-67BF56AC4A86}"/>
              </a:ext>
            </a:extLst>
          </p:cNvPr>
          <p:cNvPicPr>
            <a:picLocks noChangeAspect="1"/>
          </p:cNvPicPr>
          <p:nvPr/>
        </p:nvPicPr>
        <p:blipFill>
          <a:blip r:embed="rId3"/>
          <a:stretch>
            <a:fillRect/>
          </a:stretch>
        </p:blipFill>
        <p:spPr>
          <a:xfrm>
            <a:off x="0" y="1431182"/>
            <a:ext cx="7730836" cy="5426818"/>
          </a:xfrm>
          <a:prstGeom prst="rect">
            <a:avLst/>
          </a:prstGeom>
        </p:spPr>
      </p:pic>
      <p:sp>
        <p:nvSpPr>
          <p:cNvPr id="4" name="Rectangle 3">
            <a:extLst>
              <a:ext uri="{FF2B5EF4-FFF2-40B4-BE49-F238E27FC236}">
                <a16:creationId xmlns:a16="http://schemas.microsoft.com/office/drawing/2014/main" id="{31125162-FF79-194E-CA56-01C3DF167268}"/>
              </a:ext>
            </a:extLst>
          </p:cNvPr>
          <p:cNvSpPr/>
          <p:nvPr/>
        </p:nvSpPr>
        <p:spPr>
          <a:xfrm>
            <a:off x="0" y="6151418"/>
            <a:ext cx="2612571" cy="7065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77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A3E2-BCC5-A1A1-B1C4-6F8374BFD0E2}"/>
              </a:ext>
            </a:extLst>
          </p:cNvPr>
          <p:cNvSpPr>
            <a:spLocks noGrp="1"/>
          </p:cNvSpPr>
          <p:nvPr>
            <p:ph type="title"/>
          </p:nvPr>
        </p:nvSpPr>
        <p:spPr/>
        <p:txBody>
          <a:bodyPr/>
          <a:lstStyle/>
          <a:p>
            <a:r>
              <a:rPr lang="en-US" dirty="0"/>
              <a:t>Reporting Results in a Manuscript</a:t>
            </a:r>
          </a:p>
        </p:txBody>
      </p:sp>
      <p:sp>
        <p:nvSpPr>
          <p:cNvPr id="3" name="Content Placeholder 2">
            <a:extLst>
              <a:ext uri="{FF2B5EF4-FFF2-40B4-BE49-F238E27FC236}">
                <a16:creationId xmlns:a16="http://schemas.microsoft.com/office/drawing/2014/main" id="{F626160B-09C9-1B6A-D5CC-80608B304D45}"/>
              </a:ext>
            </a:extLst>
          </p:cNvPr>
          <p:cNvSpPr>
            <a:spLocks noGrp="1"/>
          </p:cNvSpPr>
          <p:nvPr>
            <p:ph idx="1"/>
          </p:nvPr>
        </p:nvSpPr>
        <p:spPr>
          <a:xfrm>
            <a:off x="989400" y="1685925"/>
            <a:ext cx="10213200" cy="4964257"/>
          </a:xfrm>
        </p:spPr>
        <p:txBody>
          <a:bodyPr/>
          <a:lstStyle/>
          <a:p>
            <a:r>
              <a:rPr lang="en-US" b="1" dirty="0"/>
              <a:t>Likelihood Ratio Tests</a:t>
            </a:r>
          </a:p>
          <a:p>
            <a:pPr marL="702900" lvl="1" indent="-342900">
              <a:buFont typeface="Arial" panose="020B0604020202020204" pitchFamily="34" charset="0"/>
              <a:buChar char="•"/>
            </a:pPr>
            <a:r>
              <a:rPr lang="en-US" dirty="0"/>
              <a:t>	Chi-square value, df, and p-value</a:t>
            </a:r>
          </a:p>
          <a:p>
            <a:r>
              <a:rPr lang="en-US" b="1" dirty="0"/>
              <a:t>Fixed effects</a:t>
            </a:r>
          </a:p>
          <a:p>
            <a:pPr marL="702900" lvl="1" indent="-342900">
              <a:buFont typeface="Arial" panose="020B0604020202020204" pitchFamily="34" charset="0"/>
              <a:buChar char="•"/>
            </a:pPr>
            <a:r>
              <a:rPr lang="en-US" dirty="0"/>
              <a:t>	 Coefficient estimates, SE, t-values and p-values</a:t>
            </a:r>
          </a:p>
          <a:p>
            <a:r>
              <a:rPr lang="en-US" b="1" dirty="0"/>
              <a:t>Random effects</a:t>
            </a:r>
          </a:p>
          <a:p>
            <a:pPr marL="702900" lvl="1" indent="-342900">
              <a:buFont typeface="Arial" panose="020B0604020202020204" pitchFamily="34" charset="0"/>
              <a:buChar char="•"/>
            </a:pPr>
            <a:r>
              <a:rPr lang="en-US" dirty="0"/>
              <a:t>Random effects structure for final model</a:t>
            </a:r>
          </a:p>
          <a:p>
            <a:pPr marL="702900" lvl="1" indent="-342900">
              <a:buFont typeface="Arial" panose="020B0604020202020204" pitchFamily="34" charset="0"/>
              <a:buChar char="•"/>
            </a:pPr>
            <a:r>
              <a:rPr lang="en-US" dirty="0"/>
              <a:t>Variability: Report variance and/or SD for each random effect</a:t>
            </a:r>
          </a:p>
          <a:p>
            <a:pPr marL="702900" lvl="1" indent="-342900">
              <a:buFont typeface="Arial" panose="020B0604020202020204" pitchFamily="34" charset="0"/>
              <a:buChar char="•"/>
            </a:pPr>
            <a:r>
              <a:rPr lang="en-US" dirty="0"/>
              <a:t>Correlations between intercepts and slopes</a:t>
            </a:r>
          </a:p>
          <a:p>
            <a:r>
              <a:rPr lang="en-US" b="1" dirty="0"/>
              <a:t>Report R packages and their versions for reproducibility</a:t>
            </a:r>
          </a:p>
        </p:txBody>
      </p:sp>
    </p:spTree>
    <p:extLst>
      <p:ext uri="{BB962C8B-B14F-4D97-AF65-F5344CB8AC3E}">
        <p14:creationId xmlns:p14="http://schemas.microsoft.com/office/powerpoint/2010/main" val="311331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638569-89BB-5B9B-B044-1BB832499616}"/>
              </a:ext>
            </a:extLst>
          </p:cNvPr>
          <p:cNvSpPr>
            <a:spLocks noGrp="1"/>
          </p:cNvSpPr>
          <p:nvPr>
            <p:ph type="title"/>
          </p:nvPr>
        </p:nvSpPr>
        <p:spPr/>
        <p:txBody>
          <a:bodyPr/>
          <a:lstStyle/>
          <a:p>
            <a:r>
              <a:rPr lang="en-US" dirty="0"/>
              <a:t>Why degrees of freedom have decimals? </a:t>
            </a:r>
          </a:p>
        </p:txBody>
      </p:sp>
      <p:sp>
        <p:nvSpPr>
          <p:cNvPr id="8" name="Content Placeholder 7">
            <a:extLst>
              <a:ext uri="{FF2B5EF4-FFF2-40B4-BE49-F238E27FC236}">
                <a16:creationId xmlns:a16="http://schemas.microsoft.com/office/drawing/2014/main" id="{E6FE6A64-F19E-A1C5-8660-0A50C9B95836}"/>
              </a:ext>
            </a:extLst>
          </p:cNvPr>
          <p:cNvSpPr>
            <a:spLocks noGrp="1"/>
          </p:cNvSpPr>
          <p:nvPr>
            <p:ph idx="1"/>
          </p:nvPr>
        </p:nvSpPr>
        <p:spPr>
          <a:xfrm>
            <a:off x="989400" y="1685925"/>
            <a:ext cx="10213200" cy="4869254"/>
          </a:xfrm>
        </p:spPr>
        <p:txBody>
          <a:bodyPr/>
          <a:lstStyle/>
          <a:p>
            <a:r>
              <a:rPr lang="en-GB" dirty="0"/>
              <a:t>Degrees of freedom in LMMs are </a:t>
            </a:r>
            <a:r>
              <a:rPr lang="en-GB" b="1" dirty="0"/>
              <a:t>approximated</a:t>
            </a:r>
            <a:r>
              <a:rPr lang="en-GB" dirty="0"/>
              <a:t>, not counted exactly.</a:t>
            </a:r>
          </a:p>
          <a:p>
            <a:r>
              <a:rPr lang="en-US" dirty="0"/>
              <a:t>Software uses approximation methods like Satterthwaite or Kenward–Roger to estimate the effective df for each test.</a:t>
            </a:r>
          </a:p>
          <a:p>
            <a:r>
              <a:rPr lang="en-US" dirty="0"/>
              <a:t>These methods adjust for the correlations and random effects structure in the data.</a:t>
            </a:r>
          </a:p>
          <a:p>
            <a:r>
              <a:rPr lang="en-US" dirty="0"/>
              <a:t>As a result, df values are often non-integer (e.g., 32.7) — reflecting partial or weighted information.</a:t>
            </a:r>
          </a:p>
          <a:p>
            <a:r>
              <a:rPr lang="en-GB" dirty="0"/>
              <a:t>Decimal df = the model’s best estimate of how much </a:t>
            </a:r>
            <a:r>
              <a:rPr lang="en-GB" i="1" dirty="0"/>
              <a:t>independent information</a:t>
            </a:r>
            <a:r>
              <a:rPr lang="en-GB" dirty="0"/>
              <a:t> is available for that effect.</a:t>
            </a:r>
            <a:endParaRPr lang="en-US" dirty="0"/>
          </a:p>
          <a:p>
            <a:endParaRPr lang="en-US" dirty="0"/>
          </a:p>
        </p:txBody>
      </p:sp>
    </p:spTree>
    <p:extLst>
      <p:ext uri="{BB962C8B-B14F-4D97-AF65-F5344CB8AC3E}">
        <p14:creationId xmlns:p14="http://schemas.microsoft.com/office/powerpoint/2010/main" val="40636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954A79-D90D-C1C1-5DEB-ADEDBF19848F}"/>
              </a:ext>
            </a:extLst>
          </p:cNvPr>
          <p:cNvSpPr>
            <a:spLocks noGrp="1"/>
          </p:cNvSpPr>
          <p:nvPr>
            <p:ph type="ctrTitle"/>
          </p:nvPr>
        </p:nvSpPr>
        <p:spPr/>
        <p:txBody>
          <a:bodyPr/>
          <a:lstStyle/>
          <a:p>
            <a:r>
              <a:rPr lang="en-US" dirty="0"/>
              <a:t>Why not use Repeated Measures ANOVAs? </a:t>
            </a:r>
          </a:p>
        </p:txBody>
      </p:sp>
    </p:spTree>
    <p:extLst>
      <p:ext uri="{BB962C8B-B14F-4D97-AF65-F5344CB8AC3E}">
        <p14:creationId xmlns:p14="http://schemas.microsoft.com/office/powerpoint/2010/main" val="237331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4BA1-203D-164F-9236-9C60E8EAF3B9}"/>
              </a:ext>
            </a:extLst>
          </p:cNvPr>
          <p:cNvSpPr>
            <a:spLocks noGrp="1"/>
          </p:cNvSpPr>
          <p:nvPr>
            <p:ph type="title"/>
          </p:nvPr>
        </p:nvSpPr>
        <p:spPr/>
        <p:txBody>
          <a:bodyPr/>
          <a:lstStyle/>
          <a:p>
            <a:r>
              <a:rPr lang="en-US" noProof="0" dirty="0"/>
              <a:t>What’s wrong with Repeated Measures ANOVAs?</a:t>
            </a:r>
          </a:p>
        </p:txBody>
      </p:sp>
      <p:sp>
        <p:nvSpPr>
          <p:cNvPr id="3" name="Content Placeholder 2">
            <a:extLst>
              <a:ext uri="{FF2B5EF4-FFF2-40B4-BE49-F238E27FC236}">
                <a16:creationId xmlns:a16="http://schemas.microsoft.com/office/drawing/2014/main" id="{A8E19DFA-0595-3ACD-9FE0-CB016B1CC720}"/>
              </a:ext>
            </a:extLst>
          </p:cNvPr>
          <p:cNvSpPr>
            <a:spLocks noGrp="1"/>
          </p:cNvSpPr>
          <p:nvPr>
            <p:ph idx="1"/>
          </p:nvPr>
        </p:nvSpPr>
        <p:spPr/>
        <p:txBody>
          <a:bodyPr/>
          <a:lstStyle/>
          <a:p>
            <a:pPr marL="0" indent="0" algn="ctr">
              <a:buNone/>
            </a:pPr>
            <a:r>
              <a:rPr lang="en-US" b="1" noProof="0" dirty="0"/>
              <a:t>Loss of within- and between-subject variability due to data aggregation.</a:t>
            </a:r>
          </a:p>
        </p:txBody>
      </p:sp>
      <p:pic>
        <p:nvPicPr>
          <p:cNvPr id="4" name="Picture 3">
            <a:extLst>
              <a:ext uri="{FF2B5EF4-FFF2-40B4-BE49-F238E27FC236}">
                <a16:creationId xmlns:a16="http://schemas.microsoft.com/office/drawing/2014/main" id="{B154139D-25B8-AD5C-66E8-DC4922680A76}"/>
              </a:ext>
            </a:extLst>
          </p:cNvPr>
          <p:cNvPicPr>
            <a:picLocks noChangeAspect="1"/>
          </p:cNvPicPr>
          <p:nvPr/>
        </p:nvPicPr>
        <p:blipFill>
          <a:blip r:embed="rId3"/>
          <a:stretch>
            <a:fillRect/>
          </a:stretch>
        </p:blipFill>
        <p:spPr>
          <a:xfrm>
            <a:off x="663492" y="2594133"/>
            <a:ext cx="5010797" cy="3958460"/>
          </a:xfrm>
          <a:prstGeom prst="rect">
            <a:avLst/>
          </a:prstGeom>
        </p:spPr>
      </p:pic>
      <p:pic>
        <p:nvPicPr>
          <p:cNvPr id="5" name="Picture 4">
            <a:extLst>
              <a:ext uri="{FF2B5EF4-FFF2-40B4-BE49-F238E27FC236}">
                <a16:creationId xmlns:a16="http://schemas.microsoft.com/office/drawing/2014/main" id="{A9EA7FDB-9A71-B873-DDFC-9E6E26531F15}"/>
              </a:ext>
            </a:extLst>
          </p:cNvPr>
          <p:cNvPicPr>
            <a:picLocks noChangeAspect="1"/>
          </p:cNvPicPr>
          <p:nvPr/>
        </p:nvPicPr>
        <p:blipFill>
          <a:blip r:embed="rId4"/>
          <a:stretch>
            <a:fillRect/>
          </a:stretch>
        </p:blipFill>
        <p:spPr>
          <a:xfrm>
            <a:off x="6517711" y="2554883"/>
            <a:ext cx="4897020" cy="3997710"/>
          </a:xfrm>
          <a:prstGeom prst="rect">
            <a:avLst/>
          </a:prstGeom>
        </p:spPr>
      </p:pic>
    </p:spTree>
    <p:extLst>
      <p:ext uri="{BB962C8B-B14F-4D97-AF65-F5344CB8AC3E}">
        <p14:creationId xmlns:p14="http://schemas.microsoft.com/office/powerpoint/2010/main" val="42922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45EB-266E-3A39-EA52-A5296D7D6914}"/>
              </a:ext>
            </a:extLst>
          </p:cNvPr>
          <p:cNvSpPr>
            <a:spLocks noGrp="1"/>
          </p:cNvSpPr>
          <p:nvPr>
            <p:ph type="title"/>
          </p:nvPr>
        </p:nvSpPr>
        <p:spPr/>
        <p:txBody>
          <a:bodyPr/>
          <a:lstStyle/>
          <a:p>
            <a:r>
              <a:rPr lang="en-US" noProof="0" dirty="0"/>
              <a:t>What’s wrong with Repeated Measures ANOVAs?</a:t>
            </a:r>
          </a:p>
        </p:txBody>
      </p:sp>
      <p:sp>
        <p:nvSpPr>
          <p:cNvPr id="3" name="Content Placeholder 2">
            <a:extLst>
              <a:ext uri="{FF2B5EF4-FFF2-40B4-BE49-F238E27FC236}">
                <a16:creationId xmlns:a16="http://schemas.microsoft.com/office/drawing/2014/main" id="{BA9B3FA6-0486-D284-51E3-786D5C93F770}"/>
              </a:ext>
            </a:extLst>
          </p:cNvPr>
          <p:cNvSpPr>
            <a:spLocks noGrp="1"/>
          </p:cNvSpPr>
          <p:nvPr>
            <p:ph idx="1"/>
          </p:nvPr>
        </p:nvSpPr>
        <p:spPr/>
        <p:txBody>
          <a:bodyPr/>
          <a:lstStyle/>
          <a:p>
            <a:pPr marL="0" indent="0" algn="ctr">
              <a:buNone/>
            </a:pPr>
            <a:r>
              <a:rPr lang="en-US" b="1" noProof="0" dirty="0"/>
              <a:t>Missing observations are deleted via listwise deletion</a:t>
            </a:r>
          </a:p>
        </p:txBody>
      </p:sp>
      <p:pic>
        <p:nvPicPr>
          <p:cNvPr id="6" name="Picture 5">
            <a:extLst>
              <a:ext uri="{FF2B5EF4-FFF2-40B4-BE49-F238E27FC236}">
                <a16:creationId xmlns:a16="http://schemas.microsoft.com/office/drawing/2014/main" id="{68A27DFA-AA04-F776-228E-58790BEF3DDD}"/>
              </a:ext>
            </a:extLst>
          </p:cNvPr>
          <p:cNvPicPr>
            <a:picLocks noChangeAspect="1"/>
          </p:cNvPicPr>
          <p:nvPr/>
        </p:nvPicPr>
        <p:blipFill>
          <a:blip r:embed="rId3"/>
          <a:stretch>
            <a:fillRect/>
          </a:stretch>
        </p:blipFill>
        <p:spPr>
          <a:xfrm>
            <a:off x="2209800" y="2492908"/>
            <a:ext cx="7772400" cy="1872183"/>
          </a:xfrm>
          <a:prstGeom prst="rect">
            <a:avLst/>
          </a:prstGeom>
        </p:spPr>
      </p:pic>
      <p:pic>
        <p:nvPicPr>
          <p:cNvPr id="7" name="Picture 6">
            <a:extLst>
              <a:ext uri="{FF2B5EF4-FFF2-40B4-BE49-F238E27FC236}">
                <a16:creationId xmlns:a16="http://schemas.microsoft.com/office/drawing/2014/main" id="{B8744900-E947-38AB-399B-8A1B00FBCD9D}"/>
              </a:ext>
            </a:extLst>
          </p:cNvPr>
          <p:cNvPicPr>
            <a:picLocks noChangeAspect="1"/>
          </p:cNvPicPr>
          <p:nvPr/>
        </p:nvPicPr>
        <p:blipFill>
          <a:blip r:embed="rId3"/>
          <a:stretch>
            <a:fillRect/>
          </a:stretch>
        </p:blipFill>
        <p:spPr>
          <a:xfrm>
            <a:off x="2209800" y="4630778"/>
            <a:ext cx="7772400" cy="1872183"/>
          </a:xfrm>
          <a:prstGeom prst="rect">
            <a:avLst/>
          </a:prstGeom>
        </p:spPr>
      </p:pic>
      <p:sp>
        <p:nvSpPr>
          <p:cNvPr id="8" name="Rectangle 7">
            <a:extLst>
              <a:ext uri="{FF2B5EF4-FFF2-40B4-BE49-F238E27FC236}">
                <a16:creationId xmlns:a16="http://schemas.microsoft.com/office/drawing/2014/main" id="{97256C05-C25C-21DC-778F-9CCC3758D0D8}"/>
              </a:ext>
            </a:extLst>
          </p:cNvPr>
          <p:cNvSpPr/>
          <p:nvPr/>
        </p:nvSpPr>
        <p:spPr>
          <a:xfrm>
            <a:off x="6171759" y="3015759"/>
            <a:ext cx="1766169" cy="21294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FB0382B3-4200-DFB7-164E-AF1D25191745}"/>
              </a:ext>
            </a:extLst>
          </p:cNvPr>
          <p:cNvSpPr/>
          <p:nvPr/>
        </p:nvSpPr>
        <p:spPr>
          <a:xfrm>
            <a:off x="4344444" y="3437291"/>
            <a:ext cx="1766169" cy="21294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2F765DF3-A897-9B48-9502-71AED9620C95}"/>
              </a:ext>
            </a:extLst>
          </p:cNvPr>
          <p:cNvSpPr/>
          <p:nvPr/>
        </p:nvSpPr>
        <p:spPr>
          <a:xfrm>
            <a:off x="4344444" y="3901191"/>
            <a:ext cx="1766169" cy="21294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334F085-087F-8E65-8F77-CE00140C8E28}"/>
              </a:ext>
            </a:extLst>
          </p:cNvPr>
          <p:cNvSpPr/>
          <p:nvPr/>
        </p:nvSpPr>
        <p:spPr>
          <a:xfrm>
            <a:off x="7937928" y="3878342"/>
            <a:ext cx="1766169" cy="21294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Connector 12">
            <a:extLst>
              <a:ext uri="{FF2B5EF4-FFF2-40B4-BE49-F238E27FC236}">
                <a16:creationId xmlns:a16="http://schemas.microsoft.com/office/drawing/2014/main" id="{C80AA916-1F11-1A81-D7B2-2BA6F1B31521}"/>
              </a:ext>
            </a:extLst>
          </p:cNvPr>
          <p:cNvCxnSpPr/>
          <p:nvPr/>
        </p:nvCxnSpPr>
        <p:spPr>
          <a:xfrm>
            <a:off x="2365829" y="5239657"/>
            <a:ext cx="73382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ACB8CF-AC66-8280-BA76-7A800DDA1A6A}"/>
              </a:ext>
            </a:extLst>
          </p:cNvPr>
          <p:cNvCxnSpPr/>
          <p:nvPr/>
        </p:nvCxnSpPr>
        <p:spPr>
          <a:xfrm>
            <a:off x="2209800" y="5704575"/>
            <a:ext cx="73382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BCB49CE-B7E3-9A45-4264-65594AAD12FF}"/>
              </a:ext>
            </a:extLst>
          </p:cNvPr>
          <p:cNvCxnSpPr/>
          <p:nvPr/>
        </p:nvCxnSpPr>
        <p:spPr>
          <a:xfrm>
            <a:off x="2365829" y="6103257"/>
            <a:ext cx="73382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D673-A036-CBD2-FC92-87C132C15DCA}"/>
              </a:ext>
            </a:extLst>
          </p:cNvPr>
          <p:cNvSpPr>
            <a:spLocks noGrp="1"/>
          </p:cNvSpPr>
          <p:nvPr>
            <p:ph type="title"/>
          </p:nvPr>
        </p:nvSpPr>
        <p:spPr/>
        <p:txBody>
          <a:bodyPr/>
          <a:lstStyle/>
          <a:p>
            <a:r>
              <a:rPr lang="en-US" noProof="0" dirty="0"/>
              <a:t>What’s wrong with Repeated Measures ANOVAs?</a:t>
            </a:r>
          </a:p>
        </p:txBody>
      </p:sp>
      <p:sp>
        <p:nvSpPr>
          <p:cNvPr id="3" name="Content Placeholder 2">
            <a:extLst>
              <a:ext uri="{FF2B5EF4-FFF2-40B4-BE49-F238E27FC236}">
                <a16:creationId xmlns:a16="http://schemas.microsoft.com/office/drawing/2014/main" id="{F0B283B6-9AC6-B1BE-D78B-38A8D5C42672}"/>
              </a:ext>
            </a:extLst>
          </p:cNvPr>
          <p:cNvSpPr>
            <a:spLocks noGrp="1"/>
          </p:cNvSpPr>
          <p:nvPr>
            <p:ph idx="1"/>
          </p:nvPr>
        </p:nvSpPr>
        <p:spPr/>
        <p:txBody>
          <a:bodyPr/>
          <a:lstStyle/>
          <a:p>
            <a:pPr marL="0" indent="0" algn="ctr">
              <a:buNone/>
            </a:pPr>
            <a:r>
              <a:rPr lang="en-US" b="1" noProof="0" dirty="0"/>
              <a:t>The independent variables must be categorical</a:t>
            </a:r>
          </a:p>
        </p:txBody>
      </p:sp>
      <p:pic>
        <p:nvPicPr>
          <p:cNvPr id="5" name="Picture 4">
            <a:extLst>
              <a:ext uri="{FF2B5EF4-FFF2-40B4-BE49-F238E27FC236}">
                <a16:creationId xmlns:a16="http://schemas.microsoft.com/office/drawing/2014/main" id="{C0E052B0-8787-62B1-A545-835351F9BD9B}"/>
              </a:ext>
            </a:extLst>
          </p:cNvPr>
          <p:cNvPicPr>
            <a:picLocks noChangeAspect="1"/>
          </p:cNvPicPr>
          <p:nvPr/>
        </p:nvPicPr>
        <p:blipFill>
          <a:blip r:embed="rId3"/>
          <a:srcRect r="47468"/>
          <a:stretch>
            <a:fillRect/>
          </a:stretch>
        </p:blipFill>
        <p:spPr>
          <a:xfrm>
            <a:off x="989400" y="2467987"/>
            <a:ext cx="5092084" cy="3994724"/>
          </a:xfrm>
          <a:prstGeom prst="rect">
            <a:avLst/>
          </a:prstGeom>
        </p:spPr>
      </p:pic>
      <p:pic>
        <p:nvPicPr>
          <p:cNvPr id="4" name="Picture 3">
            <a:extLst>
              <a:ext uri="{FF2B5EF4-FFF2-40B4-BE49-F238E27FC236}">
                <a16:creationId xmlns:a16="http://schemas.microsoft.com/office/drawing/2014/main" id="{E3709A95-1843-24EE-0714-6C38C222EE5A}"/>
              </a:ext>
            </a:extLst>
          </p:cNvPr>
          <p:cNvPicPr>
            <a:picLocks noChangeAspect="1"/>
          </p:cNvPicPr>
          <p:nvPr/>
        </p:nvPicPr>
        <p:blipFill>
          <a:blip r:embed="rId3"/>
          <a:srcRect l="52636"/>
          <a:stretch>
            <a:fillRect/>
          </a:stretch>
        </p:blipFill>
        <p:spPr>
          <a:xfrm>
            <a:off x="6081484" y="2467987"/>
            <a:ext cx="4591101" cy="3994724"/>
          </a:xfrm>
          <a:prstGeom prst="rect">
            <a:avLst/>
          </a:prstGeom>
        </p:spPr>
      </p:pic>
    </p:spTree>
    <p:extLst>
      <p:ext uri="{BB962C8B-B14F-4D97-AF65-F5344CB8AC3E}">
        <p14:creationId xmlns:p14="http://schemas.microsoft.com/office/powerpoint/2010/main" val="392801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2948-CD10-5C29-5BA8-F975E183A98E}"/>
              </a:ext>
            </a:extLst>
          </p:cNvPr>
          <p:cNvSpPr>
            <a:spLocks noGrp="1"/>
          </p:cNvSpPr>
          <p:nvPr>
            <p:ph type="title"/>
          </p:nvPr>
        </p:nvSpPr>
        <p:spPr>
          <a:xfrm>
            <a:off x="89452" y="388926"/>
            <a:ext cx="4432148" cy="1384995"/>
          </a:xfrm>
        </p:spPr>
        <p:txBody>
          <a:bodyPr/>
          <a:lstStyle/>
          <a:p>
            <a:r>
              <a:rPr lang="en-US" noProof="0" dirty="0"/>
              <a:t>What’s wrong with Repeated Measures ANOVAs?</a:t>
            </a:r>
          </a:p>
        </p:txBody>
      </p:sp>
      <p:sp>
        <p:nvSpPr>
          <p:cNvPr id="5" name="Text Placeholder 4">
            <a:extLst>
              <a:ext uri="{FF2B5EF4-FFF2-40B4-BE49-F238E27FC236}">
                <a16:creationId xmlns:a16="http://schemas.microsoft.com/office/drawing/2014/main" id="{93965B10-F454-A582-7A99-865F3664ACD5}"/>
              </a:ext>
            </a:extLst>
          </p:cNvPr>
          <p:cNvSpPr>
            <a:spLocks noGrp="1"/>
          </p:cNvSpPr>
          <p:nvPr>
            <p:ph type="body" sz="half" idx="2"/>
          </p:nvPr>
        </p:nvSpPr>
        <p:spPr>
          <a:xfrm>
            <a:off x="198783" y="2067923"/>
            <a:ext cx="4432148" cy="3284229"/>
          </a:xfrm>
        </p:spPr>
        <p:txBody>
          <a:bodyPr>
            <a:normAutofit fontScale="92500"/>
          </a:bodyPr>
          <a:lstStyle/>
          <a:p>
            <a:pPr algn="ctr"/>
            <a:r>
              <a:rPr lang="en-US" sz="2000" b="1" cap="none" noProof="0" dirty="0"/>
              <a:t>Nested structures cannot be modeled</a:t>
            </a:r>
          </a:p>
          <a:p>
            <a:pPr algn="ctr"/>
            <a:endParaRPr lang="en-US" sz="2000" b="1" cap="none" noProof="0" dirty="0"/>
          </a:p>
          <a:p>
            <a:pPr marL="285750" indent="-285750">
              <a:buFont typeface="Arial" panose="020B0604020202020204" pitchFamily="34" charset="0"/>
              <a:buChar char="•"/>
            </a:pPr>
            <a:r>
              <a:rPr lang="en-US" sz="1800" noProof="0" dirty="0"/>
              <a:t>Underestimate variability. </a:t>
            </a:r>
          </a:p>
          <a:p>
            <a:pPr marL="285750" indent="-285750">
              <a:buFont typeface="Arial" panose="020B0604020202020204" pitchFamily="34" charset="0"/>
              <a:buChar char="•"/>
            </a:pPr>
            <a:r>
              <a:rPr lang="en-US" sz="1800" cap="none" noProof="0" dirty="0"/>
              <a:t>Inflate </a:t>
            </a:r>
            <a:r>
              <a:rPr lang="en-US" sz="1800" noProof="0" dirty="0"/>
              <a:t>Type I error rates. </a:t>
            </a:r>
          </a:p>
          <a:p>
            <a:pPr marL="285750" indent="-285750">
              <a:buFont typeface="Arial" panose="020B0604020202020204" pitchFamily="34" charset="0"/>
              <a:buChar char="•"/>
            </a:pPr>
            <a:r>
              <a:rPr lang="en-US" sz="1800" cap="none" noProof="0" dirty="0"/>
              <a:t>Lose insight into group-level effects.</a:t>
            </a:r>
          </a:p>
        </p:txBody>
      </p:sp>
      <p:pic>
        <p:nvPicPr>
          <p:cNvPr id="7" name="Picture 6">
            <a:extLst>
              <a:ext uri="{FF2B5EF4-FFF2-40B4-BE49-F238E27FC236}">
                <a16:creationId xmlns:a16="http://schemas.microsoft.com/office/drawing/2014/main" id="{9231FFDC-656E-2A11-069A-A88A7C4F6598}"/>
              </a:ext>
            </a:extLst>
          </p:cNvPr>
          <p:cNvPicPr>
            <a:picLocks noChangeAspect="1"/>
          </p:cNvPicPr>
          <p:nvPr/>
        </p:nvPicPr>
        <p:blipFill>
          <a:blip r:embed="rId3"/>
          <a:srcRect l="11338" r="11168" b="18666"/>
          <a:stretch>
            <a:fillRect/>
          </a:stretch>
        </p:blipFill>
        <p:spPr>
          <a:xfrm>
            <a:off x="5253931" y="955456"/>
            <a:ext cx="6511352" cy="5103918"/>
          </a:xfrm>
          <a:prstGeom prst="rect">
            <a:avLst/>
          </a:prstGeom>
        </p:spPr>
      </p:pic>
    </p:spTree>
    <p:extLst>
      <p:ext uri="{BB962C8B-B14F-4D97-AF65-F5344CB8AC3E}">
        <p14:creationId xmlns:p14="http://schemas.microsoft.com/office/powerpoint/2010/main" val="245051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F722-D107-EFAF-9696-47DB0EF90E55}"/>
              </a:ext>
            </a:extLst>
          </p:cNvPr>
          <p:cNvSpPr>
            <a:spLocks noGrp="1"/>
          </p:cNvSpPr>
          <p:nvPr>
            <p:ph type="title"/>
          </p:nvPr>
        </p:nvSpPr>
        <p:spPr/>
        <p:txBody>
          <a:bodyPr/>
          <a:lstStyle/>
          <a:p>
            <a:r>
              <a:rPr lang="en-US" noProof="0" dirty="0"/>
              <a:t>Why use Linear Mixed-effects Models (LMMs)?</a:t>
            </a:r>
          </a:p>
        </p:txBody>
      </p:sp>
      <p:graphicFrame>
        <p:nvGraphicFramePr>
          <p:cNvPr id="4" name="Content Placeholder 3">
            <a:extLst>
              <a:ext uri="{FF2B5EF4-FFF2-40B4-BE49-F238E27FC236}">
                <a16:creationId xmlns:a16="http://schemas.microsoft.com/office/drawing/2014/main" id="{C83B1497-BF7B-8FAA-D101-5AF89A7D472E}"/>
              </a:ext>
            </a:extLst>
          </p:cNvPr>
          <p:cNvGraphicFramePr>
            <a:graphicFrameLocks noGrp="1"/>
          </p:cNvGraphicFramePr>
          <p:nvPr>
            <p:ph idx="1"/>
            <p:extLst>
              <p:ext uri="{D42A27DB-BD31-4B8C-83A1-F6EECF244321}">
                <p14:modId xmlns:p14="http://schemas.microsoft.com/office/powerpoint/2010/main" val="2443382222"/>
              </p:ext>
            </p:extLst>
          </p:nvPr>
        </p:nvGraphicFramePr>
        <p:xfrm>
          <a:off x="988626" y="2659960"/>
          <a:ext cx="10213974" cy="2641600"/>
        </p:xfrm>
        <a:graphic>
          <a:graphicData uri="http://schemas.openxmlformats.org/drawingml/2006/table">
            <a:tbl>
              <a:tblPr firstRow="1" bandRow="1">
                <a:tableStyleId>{10A1B5D5-9B99-4C35-A422-299274C87663}</a:tableStyleId>
              </a:tblPr>
              <a:tblGrid>
                <a:gridCol w="5106987">
                  <a:extLst>
                    <a:ext uri="{9D8B030D-6E8A-4147-A177-3AD203B41FA5}">
                      <a16:colId xmlns:a16="http://schemas.microsoft.com/office/drawing/2014/main" val="2311306737"/>
                    </a:ext>
                  </a:extLst>
                </a:gridCol>
                <a:gridCol w="5106987">
                  <a:extLst>
                    <a:ext uri="{9D8B030D-6E8A-4147-A177-3AD203B41FA5}">
                      <a16:colId xmlns:a16="http://schemas.microsoft.com/office/drawing/2014/main" val="3519125389"/>
                    </a:ext>
                  </a:extLst>
                </a:gridCol>
              </a:tblGrid>
              <a:tr h="370840">
                <a:tc>
                  <a:txBody>
                    <a:bodyPr/>
                    <a:lstStyle/>
                    <a:p>
                      <a:pPr algn="ctr"/>
                      <a:r>
                        <a:rPr lang="en-US" noProof="0" dirty="0"/>
                        <a:t>Repeated-measures ANOVA</a:t>
                      </a:r>
                    </a:p>
                  </a:txBody>
                  <a:tcPr/>
                </a:tc>
                <a:tc>
                  <a:txBody>
                    <a:bodyPr/>
                    <a:lstStyle/>
                    <a:p>
                      <a:pPr algn="ctr"/>
                      <a:r>
                        <a:rPr lang="en-US" noProof="0" dirty="0"/>
                        <a:t>Linear Mixed-effects Models (LMMs)</a:t>
                      </a:r>
                    </a:p>
                  </a:txBody>
                  <a:tcPr/>
                </a:tc>
                <a:extLst>
                  <a:ext uri="{0D108BD9-81ED-4DB2-BD59-A6C34878D82A}">
                    <a16:rowId xmlns:a16="http://schemas.microsoft.com/office/drawing/2014/main" val="53236668"/>
                  </a:ext>
                </a:extLst>
              </a:tr>
              <a:tr h="370840">
                <a:tc>
                  <a:txBody>
                    <a:bodyPr/>
                    <a:lstStyle/>
                    <a:p>
                      <a:r>
                        <a:rPr lang="en-US" sz="1600" noProof="0" dirty="0"/>
                        <a:t>Requires data aggregation</a:t>
                      </a:r>
                    </a:p>
                  </a:txBody>
                  <a:tcPr/>
                </a:tc>
                <a:tc>
                  <a:txBody>
                    <a:bodyPr/>
                    <a:lstStyle/>
                    <a:p>
                      <a:r>
                        <a:rPr lang="en-US" sz="1600" noProof="0" dirty="0"/>
                        <a:t>Uses trial-level data (retains within- and between-subject variability)</a:t>
                      </a:r>
                    </a:p>
                  </a:txBody>
                  <a:tcPr/>
                </a:tc>
                <a:extLst>
                  <a:ext uri="{0D108BD9-81ED-4DB2-BD59-A6C34878D82A}">
                    <a16:rowId xmlns:a16="http://schemas.microsoft.com/office/drawing/2014/main" val="592796524"/>
                  </a:ext>
                </a:extLst>
              </a:tr>
              <a:tr h="370840">
                <a:tc>
                  <a:txBody>
                    <a:bodyPr/>
                    <a:lstStyle/>
                    <a:p>
                      <a:r>
                        <a:rPr lang="en-US" sz="1600" noProof="0" dirty="0"/>
                        <a:t>Excludes participants with missing data</a:t>
                      </a:r>
                    </a:p>
                  </a:txBody>
                  <a:tcPr/>
                </a:tc>
                <a:tc>
                  <a:txBody>
                    <a:bodyPr/>
                    <a:lstStyle/>
                    <a:p>
                      <a:r>
                        <a:rPr lang="en-US" sz="1600" noProof="0" dirty="0"/>
                        <a:t>Handles missing data without case deletion</a:t>
                      </a:r>
                    </a:p>
                  </a:txBody>
                  <a:tcPr/>
                </a:tc>
                <a:extLst>
                  <a:ext uri="{0D108BD9-81ED-4DB2-BD59-A6C34878D82A}">
                    <a16:rowId xmlns:a16="http://schemas.microsoft.com/office/drawing/2014/main" val="831767787"/>
                  </a:ext>
                </a:extLst>
              </a:tr>
              <a:tr h="370840">
                <a:tc>
                  <a:txBody>
                    <a:bodyPr/>
                    <a:lstStyle/>
                    <a:p>
                      <a:r>
                        <a:rPr lang="en-US" sz="1600" noProof="0" dirty="0"/>
                        <a:t>Predictors must be categorical (binning of continuous predictors)</a:t>
                      </a:r>
                    </a:p>
                  </a:txBody>
                  <a:tcPr/>
                </a:tc>
                <a:tc>
                  <a:txBody>
                    <a:bodyPr/>
                    <a:lstStyle/>
                    <a:p>
                      <a:r>
                        <a:rPr lang="en-US" sz="1600" noProof="0" dirty="0"/>
                        <a:t>Handles both categorical and continuous predictors</a:t>
                      </a:r>
                    </a:p>
                  </a:txBody>
                  <a:tcPr/>
                </a:tc>
                <a:extLst>
                  <a:ext uri="{0D108BD9-81ED-4DB2-BD59-A6C34878D82A}">
                    <a16:rowId xmlns:a16="http://schemas.microsoft.com/office/drawing/2014/main" val="2578335287"/>
                  </a:ext>
                </a:extLst>
              </a:tr>
              <a:tr h="370840">
                <a:tc>
                  <a:txBody>
                    <a:bodyPr/>
                    <a:lstStyle/>
                    <a:p>
                      <a:r>
                        <a:rPr lang="en-US" sz="1600" noProof="0" dirty="0"/>
                        <a:t>Cannot model nested data</a:t>
                      </a:r>
                    </a:p>
                  </a:txBody>
                  <a:tcPr/>
                </a:tc>
                <a:tc>
                  <a:txBody>
                    <a:bodyPr/>
                    <a:lstStyle/>
                    <a:p>
                      <a:r>
                        <a:rPr lang="en-US" sz="1600" noProof="0" dirty="0"/>
                        <a:t>Accounts for dependencies in nested data</a:t>
                      </a:r>
                    </a:p>
                  </a:txBody>
                  <a:tcPr/>
                </a:tc>
                <a:extLst>
                  <a:ext uri="{0D108BD9-81ED-4DB2-BD59-A6C34878D82A}">
                    <a16:rowId xmlns:a16="http://schemas.microsoft.com/office/drawing/2014/main" val="3230511224"/>
                  </a:ext>
                </a:extLst>
              </a:tr>
              <a:tr h="370840">
                <a:tc>
                  <a:txBody>
                    <a:bodyPr/>
                    <a:lstStyle/>
                    <a:p>
                      <a:r>
                        <a:rPr lang="en-US" sz="1600" noProof="0" dirty="0"/>
                        <a:t>Less statistical power and flexibility</a:t>
                      </a:r>
                    </a:p>
                  </a:txBody>
                  <a:tcPr/>
                </a:tc>
                <a:tc>
                  <a:txBody>
                    <a:bodyPr/>
                    <a:lstStyle/>
                    <a:p>
                      <a:r>
                        <a:rPr lang="en-US" sz="1600" noProof="0" dirty="0"/>
                        <a:t>Greater power, flexibility and realism</a:t>
                      </a:r>
                    </a:p>
                  </a:txBody>
                  <a:tcPr/>
                </a:tc>
                <a:extLst>
                  <a:ext uri="{0D108BD9-81ED-4DB2-BD59-A6C34878D82A}">
                    <a16:rowId xmlns:a16="http://schemas.microsoft.com/office/drawing/2014/main" val="2047821092"/>
                  </a:ext>
                </a:extLst>
              </a:tr>
            </a:tbl>
          </a:graphicData>
        </a:graphic>
      </p:graphicFrame>
    </p:spTree>
    <p:extLst>
      <p:ext uri="{BB962C8B-B14F-4D97-AF65-F5344CB8AC3E}">
        <p14:creationId xmlns:p14="http://schemas.microsoft.com/office/powerpoint/2010/main" val="3082246577"/>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24573</TotalTime>
  <Words>2370</Words>
  <Application>Microsoft Macintosh PowerPoint</Application>
  <PresentationFormat>Widescreen</PresentationFormat>
  <Paragraphs>322</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Arial</vt:lpstr>
      <vt:lpstr>Avenir Next LT Pro</vt:lpstr>
      <vt:lpstr>Goudy Old Style</vt:lpstr>
      <vt:lpstr>Wingdings</vt:lpstr>
      <vt:lpstr>FrostyVTI</vt:lpstr>
      <vt:lpstr>Analyzing Nested and Repeated Measures Data with Linear Mixed-Effects Models </vt:lpstr>
      <vt:lpstr>Learning Outcomes</vt:lpstr>
      <vt:lpstr>When to use Linear Mixed-effects Models (LMMs)?</vt:lpstr>
      <vt:lpstr>Why not use Repeated Measures ANOVAs? </vt:lpstr>
      <vt:lpstr>What’s wrong with Repeated Measures ANOVAs?</vt:lpstr>
      <vt:lpstr>What’s wrong with Repeated Measures ANOVAs?</vt:lpstr>
      <vt:lpstr>What’s wrong with Repeated Measures ANOVAs?</vt:lpstr>
      <vt:lpstr>What’s wrong with Repeated Measures ANOVAs?</vt:lpstr>
      <vt:lpstr>Why use Linear Mixed-effects Models (LMMs)?</vt:lpstr>
      <vt:lpstr>What are LMMs? </vt:lpstr>
      <vt:lpstr>How to choose if a variable is a fixed or a random effect?</vt:lpstr>
      <vt:lpstr>PowerPoint Presentation</vt:lpstr>
      <vt:lpstr>PowerPoint Presentation</vt:lpstr>
      <vt:lpstr>Example Data: Speech Perception Study (Brown, 2021)</vt:lpstr>
      <vt:lpstr>Example data: What are our fixed and random effects?</vt:lpstr>
      <vt:lpstr>Fixed effect only model (no random effects)</vt:lpstr>
      <vt:lpstr>Random intercepts model for participants</vt:lpstr>
      <vt:lpstr>Random intercepts and slopes model for participants</vt:lpstr>
      <vt:lpstr>Correlations between random effects</vt:lpstr>
      <vt:lpstr>Likelihood Ratio Tests (LRTs)</vt:lpstr>
      <vt:lpstr>LRTs Output Interpretation</vt:lpstr>
      <vt:lpstr>LRTs Output Interpretation Example</vt:lpstr>
      <vt:lpstr>Don’t fall into p-hacking!! </vt:lpstr>
      <vt:lpstr>What is Convergence?</vt:lpstr>
      <vt:lpstr>What is a singular fit? </vt:lpstr>
      <vt:lpstr>What causes a failure to converge or a singular fit? </vt:lpstr>
      <vt:lpstr>Interpreting Fixed and Random Effects</vt:lpstr>
      <vt:lpstr>Interpreting Fixed and Random Effects</vt:lpstr>
      <vt:lpstr>Interpreting Fixed and Random Effects</vt:lpstr>
      <vt:lpstr>Interpreting Fixed and Random Effects</vt:lpstr>
      <vt:lpstr>Interpreting Fixed and Random Effects</vt:lpstr>
      <vt:lpstr>Reporting Results in a Manuscript</vt:lpstr>
      <vt:lpstr>Why degrees of freedom have decimals?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Giovanna Del Sordo</dc:creator>
  <cp:lastModifiedBy>Giovanna Del Sordo</cp:lastModifiedBy>
  <cp:revision>28</cp:revision>
  <dcterms:created xsi:type="dcterms:W3CDTF">2025-10-11T22:09:56Z</dcterms:created>
  <dcterms:modified xsi:type="dcterms:W3CDTF">2025-11-06T16:53:06Z</dcterms:modified>
</cp:coreProperties>
</file>