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8"/>
  </p:notesMasterIdLst>
  <p:sldIdLst>
    <p:sldId id="256" r:id="rId2"/>
    <p:sldId id="275" r:id="rId3"/>
    <p:sldId id="338" r:id="rId4"/>
    <p:sldId id="324" r:id="rId5"/>
    <p:sldId id="325" r:id="rId6"/>
    <p:sldId id="326" r:id="rId7"/>
    <p:sldId id="327" r:id="rId8"/>
    <p:sldId id="328" r:id="rId9"/>
    <p:sldId id="329" r:id="rId10"/>
    <p:sldId id="330" r:id="rId11"/>
    <p:sldId id="331" r:id="rId12"/>
    <p:sldId id="332" r:id="rId13"/>
    <p:sldId id="333" r:id="rId14"/>
    <p:sldId id="334" r:id="rId15"/>
    <p:sldId id="339" r:id="rId16"/>
    <p:sldId id="335" r:id="rId17"/>
    <p:sldId id="336" r:id="rId18"/>
    <p:sldId id="337" r:id="rId19"/>
    <p:sldId id="323" r:id="rId20"/>
    <p:sldId id="322" r:id="rId21"/>
    <p:sldId id="321" r:id="rId22"/>
    <p:sldId id="320" r:id="rId23"/>
    <p:sldId id="319" r:id="rId24"/>
    <p:sldId id="318" r:id="rId25"/>
    <p:sldId id="298" r:id="rId26"/>
    <p:sldId id="295" r:id="rId27"/>
    <p:sldId id="296" r:id="rId28"/>
    <p:sldId id="297" r:id="rId29"/>
    <p:sldId id="299" r:id="rId30"/>
    <p:sldId id="276" r:id="rId31"/>
    <p:sldId id="284" r:id="rId32"/>
    <p:sldId id="285" r:id="rId33"/>
    <p:sldId id="288" r:id="rId34"/>
    <p:sldId id="289" r:id="rId35"/>
    <p:sldId id="291" r:id="rId36"/>
    <p:sldId id="292" r:id="rId37"/>
    <p:sldId id="293" r:id="rId38"/>
    <p:sldId id="302" r:id="rId39"/>
    <p:sldId id="303" r:id="rId40"/>
    <p:sldId id="300" r:id="rId41"/>
    <p:sldId id="301" r:id="rId42"/>
    <p:sldId id="304" r:id="rId43"/>
    <p:sldId id="306" r:id="rId44"/>
    <p:sldId id="307" r:id="rId45"/>
    <p:sldId id="315" r:id="rId46"/>
    <p:sldId id="308" r:id="rId47"/>
    <p:sldId id="309" r:id="rId48"/>
    <p:sldId id="310" r:id="rId49"/>
    <p:sldId id="311" r:id="rId50"/>
    <p:sldId id="340" r:id="rId51"/>
    <p:sldId id="312" r:id="rId52"/>
    <p:sldId id="313" r:id="rId53"/>
    <p:sldId id="314" r:id="rId54"/>
    <p:sldId id="341" r:id="rId55"/>
    <p:sldId id="342" r:id="rId56"/>
    <p:sldId id="305" r:id="rId5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howGuides="1">
      <p:cViewPr varScale="1">
        <p:scale>
          <a:sx n="120" d="100"/>
          <a:sy n="120" d="100"/>
        </p:scale>
        <p:origin x="207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ECCBAB-9BF8-4924-94D3-683274441001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B8D47-4970-4E2D-8C5C-6A5CB8313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283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9880-E7DC-4385-9412-859B8A925E1A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0092E-B530-4DD2-9192-D1016D91B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692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9880-E7DC-4385-9412-859B8A925E1A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0092E-B530-4DD2-9192-D1016D91B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843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9880-E7DC-4385-9412-859B8A925E1A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0092E-B530-4DD2-9192-D1016D91B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810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9880-E7DC-4385-9412-859B8A925E1A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0092E-B530-4DD2-9192-D1016D91B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376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9880-E7DC-4385-9412-859B8A925E1A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0092E-B530-4DD2-9192-D1016D91B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57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9880-E7DC-4385-9412-859B8A925E1A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0092E-B530-4DD2-9192-D1016D91B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583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9880-E7DC-4385-9412-859B8A925E1A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0092E-B530-4DD2-9192-D1016D91B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41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9880-E7DC-4385-9412-859B8A925E1A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0092E-B530-4DD2-9192-D1016D91B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201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9880-E7DC-4385-9412-859B8A925E1A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0092E-B530-4DD2-9192-D1016D91B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946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9880-E7DC-4385-9412-859B8A925E1A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0092E-B530-4DD2-9192-D1016D91B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043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9880-E7DC-4385-9412-859B8A925E1A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0092E-B530-4DD2-9192-D1016D91B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991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39880-E7DC-4385-9412-859B8A925E1A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0092E-B530-4DD2-9192-D1016D91B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007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FE784-56A4-F3D9-5CD7-B5B9A760B5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Deepfake Detection</a:t>
            </a:r>
            <a:br>
              <a:rPr lang="en-US" dirty="0"/>
            </a:br>
            <a:r>
              <a:rPr lang="en-US" sz="4900" dirty="0"/>
              <a:t>Acoustic and prosodic characteristics of AI-generated speech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C02FDF-614B-A809-F25A-0A498218C1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May 8</a:t>
            </a:r>
            <a:r>
              <a:rPr lang="en-US" baseline="30000" dirty="0"/>
              <a:t>th</a:t>
            </a:r>
            <a:r>
              <a:rPr lang="en-US" dirty="0"/>
              <a:t>, 2026</a:t>
            </a:r>
          </a:p>
        </p:txBody>
      </p:sp>
    </p:spTree>
    <p:extLst>
      <p:ext uri="{BB962C8B-B14F-4D97-AF65-F5344CB8AC3E}">
        <p14:creationId xmlns:p14="http://schemas.microsoft.com/office/powerpoint/2010/main" val="1842842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04EA4-005D-0A30-55DC-724952FC4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Talking Robots and Companion Technology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C2DD74-84A1-3837-1847-F4A15FB20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latin typeface="Calibri"/>
              </a:defRPr>
            </a:pPr>
            <a:r>
              <a:rPr lang="en-US" dirty="0"/>
              <a:t>Robotic conversational systems may provide companionship in elderly care.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Potential benefits include increased communication opportunities.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Speech interaction may support fluency, speech initiation, and prosody.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Robots can assist with reminders, routines, and emotional engagement.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113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69F73-8EF3-73A0-A7EF-F49536D9C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CF4D1-0B15-9ECD-8590-33241AB63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latin typeface="Calibri"/>
              </a:defRPr>
            </a:pPr>
            <a:r>
              <a:rPr lang="en-US" dirty="0"/>
              <a:t>Speech-driven animation has applications in speech-language pathology.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Possible uses include AAC and voice restoration systems.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Artificial voice reconstruction may preserve personal identity in communication.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Speech simulation may support communication after severe neurological injury.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2456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1C197-5EFE-1AF6-5F39-0503CA832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Voice Restoration and AAC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DED1F9-0E84-9E02-CCE0-DF9353614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latin typeface="Calibri"/>
              </a:defRPr>
            </a:pPr>
            <a:r>
              <a:rPr lang="en-US" dirty="0"/>
              <a:t>AAC systems increasingly incorporate personalized synthetic voices.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Voice banking allows preservation of a patient’s natural voice.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Speech synthesis may support communication after laryngectomy or neurodegenerative disease.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Future systems may incorporate realistic facial animation with speech output.</a:t>
            </a:r>
          </a:p>
        </p:txBody>
      </p:sp>
    </p:spTree>
    <p:extLst>
      <p:ext uri="{BB962C8B-B14F-4D97-AF65-F5344CB8AC3E}">
        <p14:creationId xmlns:p14="http://schemas.microsoft.com/office/powerpoint/2010/main" val="3678391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07C35-4737-11A2-DB4B-129F6BBD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Speech After Death and Ethical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B42A4-34DF-5CF6-81C1-EE9F6BEAEE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latin typeface="Calibri"/>
              </a:defRPr>
            </a:pPr>
            <a:r>
              <a:rPr lang="en-US" dirty="0"/>
              <a:t>Artificial simulation raises questions regarding speech reproduction after death.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Families may recreate voices for memorial or legacy purposes.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Ethical concerns involve consent, ownership, and authenticity.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Disclosure and regulation are increasingly necessary.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0167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2BF9F-D23F-B497-270E-816A1AE3E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 for Detection and Ethical Disclosure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3A3028-BCAD-B366-3A6C-692CDE253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latin typeface="Calibri"/>
              </a:defRPr>
            </a:pPr>
            <a:r>
              <a:rPr lang="en-US" dirty="0"/>
              <a:t>Detection and assessment of simulated speech are warranted.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Listeners may not distinguish authentic from synthetic speech.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Clinical and legal settings require disclosure of simulated content.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Ethical frameworks are needed for responsible use of deep speech technologies.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558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11C9A-6588-8263-D9FD-6D34CB681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Boutsen (2004)</a:t>
            </a:r>
            <a:br>
              <a:rPr lang="en-US" dirty="0"/>
            </a:br>
            <a:r>
              <a:rPr lang="en-US" dirty="0"/>
              <a:t>Facial–Vocal Puppetry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7AB49F-004D-CF3D-5FC4-520143E73E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0230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72FF8-ACC4-70D4-0AC0-44C3087D8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1082F2-28E3-1D8D-844D-97C6243EB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latin typeface="Calibri"/>
              </a:defRPr>
            </a:pPr>
            <a:r>
              <a:rPr lang="en-US" dirty="0"/>
              <a:t>Boutsen, F. (2004). Effects of Facial-Vocal Puppetry on Speech.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College of Allied Health Research Seed Grant proposal Not funded.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Speech-driven animation of a talking head was combined with altered auditory feedback.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Voice-altered feedback was delivered through earphones.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4541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8723D-FA5E-C5A7-8CDC-57C7CC0F6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Rationale for Facial–Vocal Puppetry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E076C-E5FC-03A8-5C14-0CBAE3548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latin typeface="Calibri"/>
              </a:defRPr>
            </a:pPr>
            <a:r>
              <a:rPr lang="en-US" dirty="0"/>
              <a:t>The study proposal drew upon findings from frequency-altered feedback research.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Frequency-altered feedback has been shown to reduce dysfluencies in stuttering.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It may also increase vocal frequency range in Parkinson’s disease.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The system targeted fluency and prosodic control in speech production.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7387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26153-AEF1-E49F-CFBE-2511D0C56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Experimental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286EA-B87C-79C6-5E55-2973C28A0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latin typeface="Calibri"/>
              </a:defRPr>
            </a:pPr>
            <a:r>
              <a:rPr lang="en-US" dirty="0"/>
              <a:t>Two experimental scripts were developed.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Script 1 targeted gradual increases in utterance length.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Script 2 targeted focused stress assignment and prosodic variation.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The design manipulated rhythm, intonation, and speech timing demands.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5697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C0A69-DC0F-B5D9-3B70-33076B1B6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Script 1: Natural </a:t>
            </a:r>
            <a:r>
              <a:rPr lang="fr-FR" dirty="0" err="1"/>
              <a:t>Conversational</a:t>
            </a:r>
            <a:r>
              <a:rPr lang="fr-FR" dirty="0"/>
              <a:t> </a:t>
            </a:r>
            <a:r>
              <a:rPr lang="fr-FR" dirty="0" err="1"/>
              <a:t>Context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92261-B045-808E-DC8C-E11C39E21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latin typeface="Calibri"/>
              </a:defRPr>
            </a:pPr>
            <a:r>
              <a:rPr lang="en-US" dirty="0"/>
              <a:t>“Meet” </a:t>
            </a:r>
            <a:r>
              <a:rPr lang="en-US" dirty="0" err="1"/>
              <a:t>Mabopi</a:t>
            </a:r>
            <a:endParaRPr lang="en-US" dirty="0"/>
          </a:p>
          <a:p>
            <a:pPr>
              <a:defRPr sz="2200">
                <a:latin typeface="Calibri"/>
              </a:defRPr>
            </a:pPr>
            <a:r>
              <a:rPr lang="en-US" dirty="0"/>
              <a:t>Hello my name is </a:t>
            </a:r>
            <a:r>
              <a:rPr lang="en-US" dirty="0" err="1"/>
              <a:t>Mabopi</a:t>
            </a:r>
            <a:r>
              <a:rPr lang="en-US" dirty="0"/>
              <a:t>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I would like you to know </a:t>
            </a:r>
            <a:r>
              <a:rPr lang="en-US" dirty="0" err="1"/>
              <a:t>Mabopi</a:t>
            </a:r>
            <a:r>
              <a:rPr lang="en-US" dirty="0"/>
              <a:t>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Mabopi likes pie if </a:t>
            </a:r>
            <a:r>
              <a:rPr lang="en-US" dirty="0" err="1"/>
              <a:t>Mabopi</a:t>
            </a:r>
            <a:r>
              <a:rPr lang="en-US" dirty="0"/>
              <a:t> buys 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618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94541-B771-2B6B-1CB1-3F85F3C46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Disclaimers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04F90-CD96-5174-C16F-7D1BBC670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products and systems mentioned in this presentation are provided for educational and illustrative purposes only.</a:t>
            </a:r>
          </a:p>
          <a:p>
            <a:r>
              <a:rPr lang="en-US" dirty="0"/>
              <a:t>Mention of any specific product, manufacturer, or service does not constitute an endorsement or recommendation by the presenter or their organization. Other comparable products or systems may be available.</a:t>
            </a:r>
          </a:p>
          <a:p>
            <a:r>
              <a:rPr lang="en-US" dirty="0"/>
              <a:t>The presenters have no financial interest in any product mentioned in this presentation.</a:t>
            </a:r>
          </a:p>
          <a:p>
            <a:r>
              <a:rPr lang="en-US" dirty="0"/>
              <a:t>Any specific audio files or screenshots used in this presentation are illustrative.</a:t>
            </a:r>
          </a:p>
        </p:txBody>
      </p:sp>
    </p:spTree>
    <p:extLst>
      <p:ext uri="{BB962C8B-B14F-4D97-AF65-F5344CB8AC3E}">
        <p14:creationId xmlns:p14="http://schemas.microsoft.com/office/powerpoint/2010/main" val="123234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A3CFF-A1A0-81F3-9B93-D7BA0E768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Script 2: Focused Stress 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251EA-29F1-3FEB-4492-5DB43AE07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“Meet” </a:t>
            </a:r>
            <a:r>
              <a:rPr lang="en-US" dirty="0" err="1"/>
              <a:t>maBOpi</a:t>
            </a:r>
            <a:endParaRPr lang="en-US" dirty="0"/>
          </a:p>
          <a:p>
            <a:r>
              <a:rPr lang="en-US" dirty="0"/>
              <a:t>“and meet” </a:t>
            </a:r>
            <a:r>
              <a:rPr lang="en-US" dirty="0" err="1"/>
              <a:t>MAbopi</a:t>
            </a:r>
            <a:endParaRPr lang="en-US" dirty="0"/>
          </a:p>
          <a:p>
            <a:r>
              <a:rPr lang="en-US" dirty="0" err="1"/>
              <a:t>maBOpi</a:t>
            </a:r>
            <a:r>
              <a:rPr lang="en-US" dirty="0"/>
              <a:t> and </a:t>
            </a:r>
            <a:r>
              <a:rPr lang="en-US" dirty="0" err="1"/>
              <a:t>MAbopi</a:t>
            </a:r>
            <a:r>
              <a:rPr lang="en-US" dirty="0"/>
              <a:t> are friends</a:t>
            </a:r>
          </a:p>
          <a:p>
            <a:r>
              <a:rPr lang="en-US" dirty="0" err="1"/>
              <a:t>maBOpy</a:t>
            </a:r>
            <a:r>
              <a:rPr lang="en-US" dirty="0"/>
              <a:t> likes pie if </a:t>
            </a:r>
            <a:r>
              <a:rPr lang="en-US" dirty="0" err="1"/>
              <a:t>MAbopy</a:t>
            </a:r>
            <a:r>
              <a:rPr lang="en-US" dirty="0"/>
              <a:t> buys 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3621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AFD6B-5582-9596-EDD2-BE38606C1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Anticipated Outcomes and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DB9F3-9ADE-1BC7-9743-80D9B43DE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03375"/>
          </a:xfrm>
        </p:spPr>
        <p:txBody>
          <a:bodyPr/>
          <a:lstStyle/>
          <a:p>
            <a:pPr>
              <a:defRPr sz="2200">
                <a:latin typeface="Calibri"/>
              </a:defRPr>
            </a:pPr>
            <a:r>
              <a:rPr lang="en-US" dirty="0"/>
              <a:t>Potential benefits for fluency.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Speech-driven animation may facilitate timing and prosodic control.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Potential for speech benefits in persons with hypokinetic dysarthria.</a:t>
            </a:r>
          </a:p>
          <a:p>
            <a:pPr>
              <a:defRPr sz="2200">
                <a:latin typeface="Calibri"/>
              </a:defRPr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915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52BFC-0CB7-FC73-C35C-C748760F0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A0D30-5C84-4112-C9B4-096EDA965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latin typeface="Calibri"/>
              </a:defRPr>
            </a:pPr>
            <a:r>
              <a:rPr lang="en-US" dirty="0"/>
              <a:t>Future applications may target conversational fluency in children.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Reading fluency and prosodic training may benefit from animated feedback.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Integration with AI and real-time speech tracking is likely.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Clinical systems may eventually personalize both speech and facial behavior.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1503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FD8C6-4FD1-A6B1-C12C-CCD638AD4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BDAA8-813E-57AD-851C-C07EB266BC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latin typeface="Calibri"/>
              </a:defRPr>
            </a:pPr>
            <a:r>
              <a:rPr lang="en-US" dirty="0"/>
              <a:t>Speech-driven animation and deep speech simulation represent rapidly evolving technologies.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These systems offer substantial opportunities in communication sciences and rehabilitation.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At the same time, risks associated with deception and misuse must be addressed.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Detection systems, disclosure standards, and ethical frameworks remain essential.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3956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3C2D3-0ADC-99B1-7C37-0DC07D38F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Still, a digital divide exists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11B1C-0EA2-0AA2-7B7A-6FBA6CBEA2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digital divide (Dvorak and Boutsen, 2023) presents a problem in integrating and adopting/modifying solutions provided in engineering </a:t>
            </a:r>
          </a:p>
          <a:p>
            <a:r>
              <a:rPr lang="en-US" dirty="0"/>
              <a:t>They require </a:t>
            </a:r>
          </a:p>
          <a:p>
            <a:pPr lvl="1"/>
            <a:r>
              <a:rPr lang="en-US" dirty="0"/>
              <a:t>Programming</a:t>
            </a:r>
          </a:p>
          <a:p>
            <a:pPr lvl="1"/>
            <a:r>
              <a:rPr lang="en-US" dirty="0"/>
              <a:t>Signal processing competency </a:t>
            </a:r>
          </a:p>
          <a:p>
            <a:pPr lvl="1"/>
            <a:r>
              <a:rPr lang="en-US" dirty="0"/>
              <a:t>Offline analysis</a:t>
            </a:r>
          </a:p>
          <a:p>
            <a:r>
              <a:rPr lang="en-US" dirty="0"/>
              <a:t>This divide also prevents easy adoption or creation of tools to detect deep audio fakes</a:t>
            </a:r>
          </a:p>
        </p:txBody>
      </p:sp>
    </p:spTree>
    <p:extLst>
      <p:ext uri="{BB962C8B-B14F-4D97-AF65-F5344CB8AC3E}">
        <p14:creationId xmlns:p14="http://schemas.microsoft.com/office/powerpoint/2010/main" val="36207213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CBBD0-3256-FCEF-E47E-55EC1DC84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deepfakes?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75D144-DF8A-08F0-F086-54D020CF34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4511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0A07C-5831-92A8-AB11-C26DDF7E4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Deepfakes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58E38-CEE8-E7FE-88B0-7CF63A3918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Realistic visual or audio content generated using artificial intelligence tools</a:t>
            </a:r>
          </a:p>
          <a:p>
            <a:pPr lvl="1"/>
            <a:r>
              <a:rPr lang="en-US" dirty="0"/>
              <a:t>Images</a:t>
            </a:r>
          </a:p>
          <a:p>
            <a:pPr lvl="1"/>
            <a:r>
              <a:rPr lang="en-US" dirty="0"/>
              <a:t>Videos</a:t>
            </a:r>
          </a:p>
          <a:p>
            <a:pPr lvl="1"/>
            <a:r>
              <a:rPr lang="en-US" dirty="0"/>
              <a:t>Audio (narration, podcasts)</a:t>
            </a:r>
          </a:p>
          <a:p>
            <a:r>
              <a:rPr lang="en-US" dirty="0"/>
              <a:t>Etymology: “deep learning” + “fake”</a:t>
            </a:r>
          </a:p>
          <a:p>
            <a:pPr lvl="1"/>
            <a:r>
              <a:rPr lang="en-US" dirty="0"/>
              <a:t>Deep learning</a:t>
            </a:r>
          </a:p>
          <a:p>
            <a:pPr lvl="1"/>
            <a:r>
              <a:rPr lang="en-US" dirty="0"/>
              <a:t>Fake: Depicts a scene or event that did not occur in reality</a:t>
            </a:r>
          </a:p>
          <a:p>
            <a:r>
              <a:rPr lang="en-US" dirty="0"/>
              <a:t>Becoming increasingly common on social media platforms</a:t>
            </a:r>
          </a:p>
          <a:p>
            <a:pPr lvl="1"/>
            <a:r>
              <a:rPr lang="en-US" dirty="0"/>
              <a:t>Facebook</a:t>
            </a:r>
          </a:p>
          <a:p>
            <a:pPr lvl="1"/>
            <a:r>
              <a:rPr lang="en-US" dirty="0"/>
              <a:t>YouTube</a:t>
            </a:r>
          </a:p>
          <a:p>
            <a:pPr lvl="1"/>
            <a:r>
              <a:rPr lang="en-US" dirty="0"/>
              <a:t>TikTok</a:t>
            </a:r>
          </a:p>
          <a:p>
            <a:pPr lvl="1"/>
            <a:r>
              <a:rPr lang="en-US" dirty="0"/>
              <a:t>Instagram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4275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A54D4-1B3B-FA9A-3604-9A0687BFA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Benign uses of deepfakes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06DCC-CCFD-8B55-86A8-3A3991C13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Visual effects and “digital actors”</a:t>
            </a:r>
          </a:p>
          <a:p>
            <a:pPr lvl="1"/>
            <a:r>
              <a:rPr lang="en-US" dirty="0"/>
              <a:t>Supports independent film-makers without access to professional studios</a:t>
            </a:r>
          </a:p>
          <a:p>
            <a:pPr lvl="1"/>
            <a:r>
              <a:rPr lang="en-US" dirty="0"/>
              <a:t>Allows hobbyists to access creative tools with lower budget</a:t>
            </a:r>
          </a:p>
          <a:p>
            <a:r>
              <a:rPr lang="en-US" dirty="0"/>
              <a:t>Art and interactive content</a:t>
            </a:r>
          </a:p>
          <a:p>
            <a:pPr lvl="1"/>
            <a:r>
              <a:rPr lang="en-US" dirty="0"/>
              <a:t>Can improve audience engagement</a:t>
            </a:r>
          </a:p>
          <a:p>
            <a:r>
              <a:rPr lang="en-US" dirty="0"/>
              <a:t>Video game development</a:t>
            </a:r>
          </a:p>
          <a:p>
            <a:pPr lvl="1"/>
            <a:r>
              <a:rPr lang="en-US" dirty="0"/>
              <a:t>Provides tools for character generation and animation</a:t>
            </a:r>
          </a:p>
          <a:p>
            <a:r>
              <a:rPr lang="en-US" dirty="0"/>
              <a:t>Satire, parody, and social commentary</a:t>
            </a:r>
          </a:p>
          <a:p>
            <a:r>
              <a:rPr lang="en-US" dirty="0"/>
              <a:t>Assistive technology (AAC speech synthesizers)</a:t>
            </a:r>
          </a:p>
          <a:p>
            <a:pPr lvl="1"/>
            <a:r>
              <a:rPr lang="en-US" dirty="0"/>
              <a:t>Persons with neurological or congenital diseases (e.g., ALS, cerebral palsy)</a:t>
            </a:r>
          </a:p>
          <a:p>
            <a:pPr lvl="1"/>
            <a:r>
              <a:rPr lang="en-US" dirty="0"/>
              <a:t>Voice restoration following surgery (e.g. laryngectomy)</a:t>
            </a:r>
          </a:p>
          <a:p>
            <a:pPr lvl="2"/>
            <a:r>
              <a:rPr lang="en-US" dirty="0"/>
              <a:t>Pre-op: Record patient’s voice samples</a:t>
            </a:r>
          </a:p>
          <a:p>
            <a:pPr lvl="2"/>
            <a:r>
              <a:rPr lang="en-US" dirty="0"/>
              <a:t>Post-op: Import voice profile into AAC / text-to-speech device</a:t>
            </a:r>
          </a:p>
        </p:txBody>
      </p:sp>
    </p:spTree>
    <p:extLst>
      <p:ext uri="{BB962C8B-B14F-4D97-AF65-F5344CB8AC3E}">
        <p14:creationId xmlns:p14="http://schemas.microsoft.com/office/powerpoint/2010/main" val="12780517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ECB29-C04C-4770-02D4-05AF84EB6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Malicious uses of deepfakes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CB0027-4066-6315-F50E-AA4E95B83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Hate speech</a:t>
            </a:r>
          </a:p>
          <a:p>
            <a:r>
              <a:rPr lang="en-US" dirty="0"/>
              <a:t>False accusations &amp; fabricated evidence</a:t>
            </a:r>
          </a:p>
          <a:p>
            <a:pPr lvl="1"/>
            <a:r>
              <a:rPr lang="en-US" dirty="0"/>
              <a:t>Fake incriminating photos or videos</a:t>
            </a:r>
          </a:p>
          <a:p>
            <a:pPr lvl="1"/>
            <a:r>
              <a:rPr lang="en-US" dirty="0"/>
              <a:t>Artificial recordings of “phone calls”</a:t>
            </a:r>
          </a:p>
          <a:p>
            <a:r>
              <a:rPr lang="en-US" dirty="0"/>
              <a:t>Scams</a:t>
            </a:r>
          </a:p>
          <a:p>
            <a:pPr lvl="1"/>
            <a:r>
              <a:rPr lang="en-US" dirty="0"/>
              <a:t>Impersonation of family members</a:t>
            </a:r>
          </a:p>
          <a:p>
            <a:pPr lvl="1"/>
            <a:r>
              <a:rPr lang="en-US" dirty="0"/>
              <a:t>Fake job interviews</a:t>
            </a:r>
          </a:p>
          <a:p>
            <a:pPr lvl="1"/>
            <a:r>
              <a:rPr lang="en-US" dirty="0"/>
              <a:t>Malicious “tech support” to harvest computer credentials</a:t>
            </a:r>
          </a:p>
          <a:p>
            <a:r>
              <a:rPr lang="en-US" dirty="0"/>
              <a:t>Fake news and political manipulation</a:t>
            </a:r>
          </a:p>
          <a:p>
            <a:pPr lvl="1"/>
            <a:r>
              <a:rPr lang="en-US" dirty="0"/>
              <a:t>Sowing distrust in institutions</a:t>
            </a:r>
          </a:p>
          <a:p>
            <a:pPr lvl="1"/>
            <a:r>
              <a:rPr lang="en-US" dirty="0"/>
              <a:t>Foreign interference in elections</a:t>
            </a:r>
          </a:p>
          <a:p>
            <a:r>
              <a:rPr lang="en-US" dirty="0"/>
              <a:t>Engagement farming</a:t>
            </a:r>
          </a:p>
          <a:p>
            <a:pPr lvl="1"/>
            <a:r>
              <a:rPr lang="en-US" dirty="0"/>
              <a:t>“AI slop” / “pod slop”: low-quality, mass-produced content</a:t>
            </a:r>
          </a:p>
          <a:p>
            <a:pPr lvl="1"/>
            <a:r>
              <a:rPr lang="en-US" dirty="0"/>
              <a:t>Clickbait / </a:t>
            </a:r>
            <a:r>
              <a:rPr lang="en-US" dirty="0" err="1"/>
              <a:t>ragebait</a:t>
            </a:r>
            <a:r>
              <a:rPr lang="en-US" dirty="0"/>
              <a:t>: content designed to entice users to share with friends, thereby increasing ad revenue</a:t>
            </a:r>
          </a:p>
          <a:p>
            <a:pPr lvl="1"/>
            <a:r>
              <a:rPr lang="en-US" dirty="0"/>
              <a:t>Especially prevalent on social-media platforms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4219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0E1F2-DBC5-EF5E-2B0D-38A133CBD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deepfakes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40995-0150-3E09-4C69-04360923A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Visual cues</a:t>
            </a:r>
          </a:p>
          <a:p>
            <a:pPr lvl="1"/>
            <a:r>
              <a:rPr lang="en-US" dirty="0"/>
              <a:t>Unnatural facial movements</a:t>
            </a:r>
          </a:p>
          <a:p>
            <a:pPr lvl="1"/>
            <a:r>
              <a:rPr lang="en-US" dirty="0"/>
              <a:t>Eye gaze inconsistencies</a:t>
            </a:r>
          </a:p>
          <a:p>
            <a:pPr lvl="1"/>
            <a:r>
              <a:rPr lang="en-US" dirty="0"/>
              <a:t>Audio / visual sync errors</a:t>
            </a:r>
          </a:p>
          <a:p>
            <a:pPr lvl="1"/>
            <a:r>
              <a:rPr lang="en-US" dirty="0"/>
              <a:t>Skin texture</a:t>
            </a:r>
          </a:p>
          <a:p>
            <a:pPr lvl="1"/>
            <a:r>
              <a:rPr lang="en-US" dirty="0"/>
              <a:t>Background anomalies</a:t>
            </a:r>
          </a:p>
          <a:p>
            <a:r>
              <a:rPr lang="en-US" dirty="0"/>
              <a:t>Audio cues</a:t>
            </a:r>
          </a:p>
          <a:p>
            <a:pPr lvl="1"/>
            <a:r>
              <a:rPr lang="en-US" dirty="0"/>
              <a:t>Robotic or unnatural prosody</a:t>
            </a:r>
          </a:p>
          <a:p>
            <a:pPr lvl="2"/>
            <a:r>
              <a:rPr lang="en-US" dirty="0"/>
              <a:t>Monotone delivery</a:t>
            </a:r>
          </a:p>
          <a:p>
            <a:pPr lvl="2"/>
            <a:r>
              <a:rPr lang="en-US" dirty="0"/>
              <a:t>Flat intonation</a:t>
            </a:r>
          </a:p>
          <a:p>
            <a:pPr lvl="2"/>
            <a:r>
              <a:rPr lang="en-US" dirty="0"/>
              <a:t>Unusual cadence / timing</a:t>
            </a:r>
          </a:p>
          <a:p>
            <a:pPr lvl="2"/>
            <a:r>
              <a:rPr lang="en-US" dirty="0"/>
              <a:t>Incorrect emphasis</a:t>
            </a:r>
          </a:p>
          <a:p>
            <a:pPr lvl="1"/>
            <a:r>
              <a:rPr lang="en-US" dirty="0"/>
              <a:t>Mispronunciations (synthesizer unaware of word context)</a:t>
            </a:r>
          </a:p>
          <a:p>
            <a:pPr lvl="1"/>
            <a:r>
              <a:rPr lang="en-US" dirty="0"/>
              <a:t>Repeating artifacts (phonemes)</a:t>
            </a:r>
          </a:p>
          <a:p>
            <a:pPr lvl="1"/>
            <a:r>
              <a:rPr lang="en-US" dirty="0"/>
              <a:t>Phrasing issues (many deepfakes are generated in non-English-native countries)</a:t>
            </a:r>
          </a:p>
        </p:txBody>
      </p:sp>
    </p:spTree>
    <p:extLst>
      <p:ext uri="{BB962C8B-B14F-4D97-AF65-F5344CB8AC3E}">
        <p14:creationId xmlns:p14="http://schemas.microsoft.com/office/powerpoint/2010/main" val="1012075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282D2-E6AD-A012-A868-33D88D412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Deep Speech Simulation, Animation, and Ethics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B340C0-5541-D85D-BB81-327E8D54AB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1989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B5DD7-20D9-9C66-A8E4-3CF0C0513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did we get here? A brief history of speech synthesis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3E1572-4A89-17BB-4CA0-3699152250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4218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0B44D-8499-5612-698C-5648785EF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1950s-1960s</a:t>
            </a:r>
            <a:br>
              <a:rPr lang="en-US" dirty="0"/>
            </a:br>
            <a:r>
              <a:rPr lang="en-US" dirty="0"/>
              <a:t>Foundations and Early Experiments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1E1B6-C445-5D2C-D40D-77E5D9BF6A2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1952-1954: Bell Labs &amp; “Dudley’s Vocoder”</a:t>
            </a:r>
          </a:p>
          <a:p>
            <a:pPr lvl="1"/>
            <a:r>
              <a:rPr lang="en-US" dirty="0"/>
              <a:t>Homer Dudley at Bell Labs developed the Vocoder, a device that could analyze and synthesize speech signals, primarily for telecommunications and experimental speech synthesis.</a:t>
            </a:r>
          </a:p>
          <a:p>
            <a:r>
              <a:rPr lang="en-US" dirty="0"/>
              <a:t>1961: IBM Shoebox &amp; Early Computer Speech</a:t>
            </a:r>
          </a:p>
          <a:p>
            <a:pPr lvl="1"/>
            <a:r>
              <a:rPr lang="en-US" dirty="0"/>
              <a:t>IBM began experimenting with computers that could recognize and reproduce simple speech patterns.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64B111-2B13-AC86-A0D6-935902AC4AC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Strengths</a:t>
            </a:r>
          </a:p>
          <a:p>
            <a:pPr lvl="1"/>
            <a:r>
              <a:rPr lang="en-US" dirty="0"/>
              <a:t>Demonstrated that machines could produce intelligible speech.</a:t>
            </a:r>
          </a:p>
          <a:p>
            <a:pPr lvl="1"/>
            <a:r>
              <a:rPr lang="en-US" dirty="0"/>
              <a:t>Allowed experimentation with phonemes, vowels, and consonants.</a:t>
            </a:r>
          </a:p>
          <a:p>
            <a:pPr lvl="1"/>
            <a:r>
              <a:rPr lang="en-US" dirty="0"/>
              <a:t>Could convey basic words or phrases.</a:t>
            </a:r>
          </a:p>
          <a:p>
            <a:r>
              <a:rPr lang="en-US" dirty="0"/>
              <a:t>Weaknesses</a:t>
            </a:r>
          </a:p>
          <a:p>
            <a:pPr lvl="1"/>
            <a:r>
              <a:rPr lang="en-US" dirty="0"/>
              <a:t>Very robotic and monotone (lacked natural prosody).</a:t>
            </a:r>
          </a:p>
          <a:p>
            <a:pPr lvl="1"/>
            <a:r>
              <a:rPr lang="en-US" dirty="0"/>
              <a:t>Limited vocabulary: usually pre-programmed words or simple syllables.</a:t>
            </a:r>
          </a:p>
          <a:p>
            <a:pPr lvl="1"/>
            <a:r>
              <a:rPr lang="en-US" dirty="0"/>
              <a:t>Low intelligibility in continuous speech.</a:t>
            </a:r>
          </a:p>
        </p:txBody>
      </p:sp>
    </p:spTree>
    <p:extLst>
      <p:ext uri="{BB962C8B-B14F-4D97-AF65-F5344CB8AC3E}">
        <p14:creationId xmlns:p14="http://schemas.microsoft.com/office/powerpoint/2010/main" val="1739453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8F297-F1C2-D7D1-A1FC-FDEDA0322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1960s-1970s</a:t>
            </a:r>
            <a:br>
              <a:rPr lang="en-US" dirty="0"/>
            </a:br>
            <a:r>
              <a:rPr lang="en-US" dirty="0"/>
              <a:t>Formant-Based Synthesis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70D513-7520-204F-1231-53B5ECC2BCA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1968: “Daisy Bell” Computer Song</a:t>
            </a:r>
          </a:p>
          <a:p>
            <a:pPr lvl="1"/>
            <a:r>
              <a:rPr lang="en-US" dirty="0"/>
              <a:t>Using formant synthesis, an IBM 704 computer sang “Daisy Bell.”</a:t>
            </a:r>
          </a:p>
          <a:p>
            <a:pPr lvl="1"/>
            <a:r>
              <a:rPr lang="en-US" dirty="0"/>
              <a:t>This became iconic in the history of speech synthesis.</a:t>
            </a:r>
          </a:p>
          <a:p>
            <a:r>
              <a:rPr lang="en-US" dirty="0"/>
              <a:t>1970: </a:t>
            </a:r>
            <a:r>
              <a:rPr lang="en-US" dirty="0" err="1"/>
              <a:t>DECtalk</a:t>
            </a:r>
            <a:r>
              <a:rPr lang="en-US" dirty="0"/>
              <a:t> Development Begins</a:t>
            </a:r>
          </a:p>
          <a:p>
            <a:pPr lvl="1"/>
            <a:r>
              <a:rPr lang="en-US" dirty="0"/>
              <a:t>Researchers at Digital Equipment Corporation worked on </a:t>
            </a:r>
            <a:r>
              <a:rPr lang="en-US" dirty="0" err="1"/>
              <a:t>DECtalk</a:t>
            </a:r>
            <a:r>
              <a:rPr lang="en-US" dirty="0"/>
              <a:t>, one of the first widely known text-to-speech (TTS) systems.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117381-33C8-9130-F389-266348D48A7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Strengths</a:t>
            </a:r>
          </a:p>
          <a:p>
            <a:pPr lvl="1"/>
            <a:r>
              <a:rPr lang="en-US" dirty="0"/>
              <a:t>Could generate continuous speech from arbitrary text.</a:t>
            </a:r>
          </a:p>
          <a:p>
            <a:pPr lvl="1"/>
            <a:r>
              <a:rPr lang="en-US" dirty="0"/>
              <a:t>Basic control over pitch, duration, and intonation.</a:t>
            </a:r>
          </a:p>
          <a:p>
            <a:pPr lvl="1"/>
            <a:r>
              <a:rPr lang="en-US" dirty="0"/>
              <a:t>Efficient in terms of computation for the time.</a:t>
            </a:r>
          </a:p>
          <a:p>
            <a:r>
              <a:rPr lang="en-US" dirty="0"/>
              <a:t>Weaknesses</a:t>
            </a:r>
          </a:p>
          <a:p>
            <a:pPr lvl="1"/>
            <a:r>
              <a:rPr lang="en-US" dirty="0"/>
              <a:t>Still “robotic”.</a:t>
            </a:r>
          </a:p>
          <a:p>
            <a:pPr lvl="1"/>
            <a:r>
              <a:rPr lang="en-US" dirty="0"/>
              <a:t>Sounded artificial and monotone.</a:t>
            </a:r>
          </a:p>
          <a:p>
            <a:pPr lvl="1"/>
            <a:r>
              <a:rPr lang="en-US" dirty="0"/>
              <a:t>Prosody was often unnatural.</a:t>
            </a:r>
          </a:p>
          <a:p>
            <a:pPr lvl="1"/>
            <a:r>
              <a:rPr lang="en-US" dirty="0"/>
              <a:t>Rhythm and stress patterns were awkward.</a:t>
            </a:r>
          </a:p>
          <a:p>
            <a:pPr lvl="1"/>
            <a:r>
              <a:rPr lang="en-US" dirty="0"/>
              <a:t>Users found it hard to convey emotion or emphasis.</a:t>
            </a:r>
          </a:p>
        </p:txBody>
      </p:sp>
    </p:spTree>
    <p:extLst>
      <p:ext uri="{BB962C8B-B14F-4D97-AF65-F5344CB8AC3E}">
        <p14:creationId xmlns:p14="http://schemas.microsoft.com/office/powerpoint/2010/main" val="13573553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71DB7-7D8E-6CEA-7E98-027ABC1A8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1980s</a:t>
            </a:r>
            <a:br>
              <a:rPr lang="en-US" dirty="0"/>
            </a:br>
            <a:r>
              <a:rPr lang="en-US" dirty="0"/>
              <a:t>Concatenative and Rule-Based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91080C-12B6-399A-7C64-BC9AE952E7C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1980s: Formant and Articulatory Models</a:t>
            </a:r>
          </a:p>
          <a:p>
            <a:pPr lvl="1"/>
            <a:r>
              <a:rPr lang="en-US" dirty="0"/>
              <a:t>Speech synthesis moved from purely mathematical models to more rule-based and articulatory approaches, simulating how the human vocal tract produces sounds.</a:t>
            </a:r>
          </a:p>
          <a:p>
            <a:pPr lvl="1"/>
            <a:r>
              <a:rPr lang="en-US" dirty="0"/>
              <a:t>Example: Klatt synthesizer (Klatt, 1980)</a:t>
            </a:r>
          </a:p>
          <a:p>
            <a:r>
              <a:rPr lang="en-US" dirty="0"/>
              <a:t>1984: </a:t>
            </a:r>
            <a:r>
              <a:rPr lang="en-US" dirty="0" err="1"/>
              <a:t>MITalk</a:t>
            </a:r>
            <a:endParaRPr lang="en-US" dirty="0"/>
          </a:p>
          <a:p>
            <a:pPr lvl="1"/>
            <a:r>
              <a:rPr lang="en-US" dirty="0"/>
              <a:t>Developed at MIT, this system synthesized relatively intelligible speech from arbitrary text using rules for phonetics and prosody.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584CB6-D1BE-E36D-2B46-E8AAECE5F2A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Strengths</a:t>
            </a:r>
          </a:p>
          <a:p>
            <a:pPr lvl="1"/>
            <a:r>
              <a:rPr lang="en-US" dirty="0"/>
              <a:t>More natural-sounding than prior approaches.</a:t>
            </a:r>
          </a:p>
          <a:p>
            <a:pPr lvl="1"/>
            <a:r>
              <a:rPr lang="en-US" dirty="0"/>
              <a:t>Could reproduce actual human recordings, improving voice quality.</a:t>
            </a:r>
          </a:p>
          <a:p>
            <a:pPr lvl="1"/>
            <a:r>
              <a:rPr lang="en-US" dirty="0"/>
              <a:t>Better rhythm and stress patterns when combining speech units.</a:t>
            </a:r>
          </a:p>
          <a:p>
            <a:r>
              <a:rPr lang="en-US" dirty="0"/>
              <a:t>Weaknesses (of concatenative)</a:t>
            </a:r>
          </a:p>
          <a:p>
            <a:pPr lvl="1"/>
            <a:r>
              <a:rPr lang="en-US" dirty="0"/>
              <a:t>Limited by pre-recorded databases.</a:t>
            </a:r>
          </a:p>
          <a:p>
            <a:pPr lvl="1"/>
            <a:r>
              <a:rPr lang="en-US" dirty="0"/>
              <a:t>Rare words or unusual phrases could be distorted.</a:t>
            </a:r>
          </a:p>
          <a:p>
            <a:pPr lvl="1"/>
            <a:r>
              <a:rPr lang="en-US" dirty="0"/>
              <a:t>Glitches at concatenation points could make speech sound “jumpy”.</a:t>
            </a:r>
          </a:p>
          <a:p>
            <a:pPr lvl="1"/>
            <a:r>
              <a:rPr lang="en-US" dirty="0"/>
              <a:t>Difficult to modify pitch or speaking style flexibly.</a:t>
            </a:r>
          </a:p>
        </p:txBody>
      </p:sp>
    </p:spTree>
    <p:extLst>
      <p:ext uri="{BB962C8B-B14F-4D97-AF65-F5344CB8AC3E}">
        <p14:creationId xmlns:p14="http://schemas.microsoft.com/office/powerpoint/2010/main" val="22151452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59CB8-9968-FB35-A3C5-82023F3D2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1990s</a:t>
            </a:r>
            <a:br>
              <a:rPr lang="en-US" dirty="0"/>
            </a:br>
            <a:r>
              <a:rPr lang="en-US" dirty="0"/>
              <a:t>Concatenative synthesis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8C2B1-D5B1-6D54-A971-8ABDBD270D4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1990s: Unit Selection Synthesis</a:t>
            </a:r>
          </a:p>
          <a:p>
            <a:pPr lvl="1"/>
            <a:r>
              <a:rPr lang="en-US" dirty="0"/>
              <a:t>Advances in digital signal processing allowed speech synthesis to select pre-recorded units (phonemes, syllables, words) and stitch them together for natural-sounding speech.</a:t>
            </a:r>
          </a:p>
          <a:p>
            <a:r>
              <a:rPr lang="en-US" dirty="0"/>
              <a:t>1990: </a:t>
            </a:r>
            <a:r>
              <a:rPr lang="en-US" dirty="0" err="1"/>
              <a:t>DECtalk</a:t>
            </a:r>
            <a:r>
              <a:rPr lang="en-US" dirty="0"/>
              <a:t> Released Publicly</a:t>
            </a:r>
          </a:p>
          <a:p>
            <a:pPr lvl="1"/>
            <a:r>
              <a:rPr lang="en-US" dirty="0" err="1"/>
              <a:t>DECtalk</a:t>
            </a:r>
            <a:r>
              <a:rPr lang="en-US" dirty="0"/>
              <a:t> became widely known, even famously providing the voice for Stephen Hawking.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5C9987-C73F-8893-F23F-55A6859CB7A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Strengths</a:t>
            </a:r>
          </a:p>
          <a:p>
            <a:pPr lvl="1"/>
            <a:r>
              <a:rPr lang="en-US" dirty="0"/>
              <a:t>High intelligibility and much more natural prosody.</a:t>
            </a:r>
          </a:p>
          <a:p>
            <a:pPr lvl="1"/>
            <a:r>
              <a:rPr lang="en-US" dirty="0"/>
              <a:t>Could generate speech with regional accents or expressive intonation.</a:t>
            </a:r>
          </a:p>
          <a:p>
            <a:pPr lvl="1"/>
            <a:r>
              <a:rPr lang="en-US" dirty="0"/>
              <a:t>Good for TTS systems with large, well-annotated corpora.</a:t>
            </a:r>
          </a:p>
          <a:p>
            <a:r>
              <a:rPr lang="en-US" dirty="0"/>
              <a:t>Weaknesses</a:t>
            </a:r>
          </a:p>
          <a:p>
            <a:pPr lvl="1"/>
            <a:r>
              <a:rPr lang="en-US" dirty="0"/>
              <a:t>Huge (for the time) storage requirements for speech databases.</a:t>
            </a:r>
          </a:p>
          <a:p>
            <a:pPr lvl="1"/>
            <a:r>
              <a:rPr lang="en-US" dirty="0"/>
              <a:t>Occasional “hiccups” when suitable units weren’t available.</a:t>
            </a:r>
          </a:p>
          <a:p>
            <a:pPr lvl="1"/>
            <a:r>
              <a:rPr lang="en-US" dirty="0"/>
              <a:t>Limited flexibility for novel intonation or emotional expression.</a:t>
            </a:r>
          </a:p>
        </p:txBody>
      </p:sp>
    </p:spTree>
    <p:extLst>
      <p:ext uri="{BB962C8B-B14F-4D97-AF65-F5344CB8AC3E}">
        <p14:creationId xmlns:p14="http://schemas.microsoft.com/office/powerpoint/2010/main" val="8858067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743B6-6F98-6A9C-889F-D5301C395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2000s-2010s</a:t>
            </a:r>
            <a:br>
              <a:rPr lang="en-US" dirty="0"/>
            </a:br>
            <a:r>
              <a:rPr lang="en-US" dirty="0"/>
              <a:t>Statistical and Machine Learning 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F5B106-F55E-7293-7373-6F49DEE4A4D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2000s: HMM-Based Synthesis (Statistical Parametric)</a:t>
            </a:r>
          </a:p>
          <a:p>
            <a:pPr lvl="1"/>
            <a:r>
              <a:rPr lang="en-US" dirty="0"/>
              <a:t>Hidden Markov Models (HMMs) allowed TTS systems to generate smoother and more flexible speech by statistically modeling acoustic features.</a:t>
            </a:r>
          </a:p>
          <a:p>
            <a:r>
              <a:rPr lang="en-US" dirty="0"/>
              <a:t>2006: Festival and </a:t>
            </a:r>
            <a:r>
              <a:rPr lang="en-US" dirty="0" err="1"/>
              <a:t>eSpeak</a:t>
            </a:r>
            <a:endParaRPr lang="en-US" dirty="0"/>
          </a:p>
          <a:p>
            <a:pPr lvl="1"/>
            <a:r>
              <a:rPr lang="en-US" dirty="0"/>
              <a:t>Open-source platforms like Festival (University of Edinburgh) and </a:t>
            </a:r>
            <a:r>
              <a:rPr lang="en-US" dirty="0" err="1"/>
              <a:t>eSpeak</a:t>
            </a:r>
            <a:r>
              <a:rPr lang="en-US" dirty="0"/>
              <a:t> enabled more accessible TTS development and experimentation.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168E1-6364-7298-17BC-99AF9CD8655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Strengths</a:t>
            </a:r>
          </a:p>
          <a:p>
            <a:pPr lvl="1"/>
            <a:r>
              <a:rPr lang="en-US" dirty="0"/>
              <a:t>Flexible, compact, and capable of generating new speech patterns.</a:t>
            </a:r>
          </a:p>
          <a:p>
            <a:pPr lvl="1"/>
            <a:r>
              <a:rPr lang="en-US" dirty="0"/>
              <a:t>Could smoothly interpolate between different speech sounds.</a:t>
            </a:r>
          </a:p>
          <a:p>
            <a:pPr lvl="1"/>
            <a:r>
              <a:rPr lang="en-US" dirty="0"/>
              <a:t>More controllable parameters (speed, pitch, emphasis).</a:t>
            </a:r>
          </a:p>
          <a:p>
            <a:r>
              <a:rPr lang="en-US" dirty="0"/>
              <a:t>Weaknesses:</a:t>
            </a:r>
          </a:p>
          <a:p>
            <a:pPr lvl="1"/>
            <a:r>
              <a:rPr lang="en-US" dirty="0"/>
              <a:t>Often sounded muffled or lacked natural clarity.</a:t>
            </a:r>
          </a:p>
          <a:p>
            <a:pPr lvl="1"/>
            <a:r>
              <a:rPr lang="en-US" dirty="0"/>
              <a:t>Less natural than unit selection for long stretches of speech.</a:t>
            </a:r>
          </a:p>
          <a:p>
            <a:pPr lvl="1"/>
            <a:r>
              <a:rPr lang="en-US" dirty="0"/>
              <a:t>Emotion and expressiveness were limited.</a:t>
            </a:r>
          </a:p>
        </p:txBody>
      </p:sp>
    </p:spTree>
    <p:extLst>
      <p:ext uri="{BB962C8B-B14F-4D97-AF65-F5344CB8AC3E}">
        <p14:creationId xmlns:p14="http://schemas.microsoft.com/office/powerpoint/2010/main" val="117010347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6FD61-CB35-0308-04E5-BFC07F8A8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2010s</a:t>
            </a:r>
            <a:br>
              <a:rPr lang="en-US" dirty="0"/>
            </a:br>
            <a:r>
              <a:rPr lang="en-US" dirty="0"/>
              <a:t>Neural Network Revolution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6C3CF-E62B-66A4-1C7D-1E61493FAA4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2013: </a:t>
            </a:r>
            <a:r>
              <a:rPr lang="en-US" dirty="0" err="1"/>
              <a:t>WaveNet</a:t>
            </a:r>
            <a:r>
              <a:rPr lang="en-US" dirty="0"/>
              <a:t> (DeepMind)</a:t>
            </a:r>
          </a:p>
          <a:p>
            <a:pPr lvl="1"/>
            <a:r>
              <a:rPr lang="en-US" dirty="0"/>
              <a:t>DeepMind introduced </a:t>
            </a:r>
            <a:r>
              <a:rPr lang="en-US" dirty="0" err="1"/>
              <a:t>WaveNet</a:t>
            </a:r>
            <a:r>
              <a:rPr lang="en-US" dirty="0"/>
              <a:t>, a neural network capable of generating highly natural-sounding speech waveforms directly from text.</a:t>
            </a:r>
          </a:p>
          <a:p>
            <a:r>
              <a:rPr lang="en-US" dirty="0"/>
              <a:t>2017: </a:t>
            </a:r>
            <a:r>
              <a:rPr lang="en-US" dirty="0" err="1"/>
              <a:t>Tacotron</a:t>
            </a:r>
            <a:r>
              <a:rPr lang="en-US" dirty="0"/>
              <a:t> &amp; </a:t>
            </a:r>
            <a:r>
              <a:rPr lang="en-US" dirty="0" err="1"/>
              <a:t>Tacotron</a:t>
            </a:r>
            <a:r>
              <a:rPr lang="en-US" dirty="0"/>
              <a:t> 2 (Google)</a:t>
            </a:r>
          </a:p>
          <a:p>
            <a:pPr lvl="1"/>
            <a:r>
              <a:rPr lang="en-US" dirty="0"/>
              <a:t>End-to-end neural TTS models improved prosody, intonation, and naturalness, producing near-human quality speech.</a:t>
            </a:r>
          </a:p>
          <a:p>
            <a:r>
              <a:rPr lang="en-US" dirty="0"/>
              <a:t>2018: Transfer Learning for Voice Cloning</a:t>
            </a:r>
          </a:p>
          <a:p>
            <a:pPr lvl="1"/>
            <a:r>
              <a:rPr lang="en-US" dirty="0"/>
              <a:t>Neural methods enabled voice adaptation and cloning from just a few seconds of sample audio.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D798C0-6D40-3999-43B7-9A952CC2015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Strengths</a:t>
            </a:r>
          </a:p>
          <a:p>
            <a:pPr lvl="1"/>
            <a:r>
              <a:rPr lang="en-US" dirty="0"/>
              <a:t>Highly natural, often near-human quality.</a:t>
            </a:r>
          </a:p>
          <a:p>
            <a:pPr lvl="1"/>
            <a:r>
              <a:rPr lang="en-US" dirty="0"/>
              <a:t>Excellent prosody, intonation, and timing.</a:t>
            </a:r>
          </a:p>
          <a:p>
            <a:pPr lvl="1"/>
            <a:r>
              <a:rPr lang="en-US" dirty="0"/>
              <a:t>Capable of expressive speech and voice cloning.</a:t>
            </a:r>
          </a:p>
          <a:p>
            <a:pPr lvl="1"/>
            <a:r>
              <a:rPr lang="en-US" dirty="0"/>
              <a:t>End-to-end systems could generate speech from raw text without handcrafted rules.</a:t>
            </a:r>
          </a:p>
          <a:p>
            <a:r>
              <a:rPr lang="en-US" dirty="0"/>
              <a:t>Weaknesses</a:t>
            </a:r>
          </a:p>
          <a:p>
            <a:pPr lvl="1"/>
            <a:r>
              <a:rPr lang="en-US" dirty="0"/>
              <a:t>Computationally intensive.</a:t>
            </a:r>
          </a:p>
          <a:p>
            <a:pPr lvl="1"/>
            <a:r>
              <a:rPr lang="en-US" dirty="0"/>
              <a:t>Could produce occasional artifacts or mispronunciations in unusual words.</a:t>
            </a:r>
          </a:p>
          <a:p>
            <a:pPr lvl="1"/>
            <a:r>
              <a:rPr lang="en-US" dirty="0"/>
              <a:t>Some voices could sound “too perfect”.</a:t>
            </a:r>
          </a:p>
          <a:p>
            <a:pPr lvl="1"/>
            <a:r>
              <a:rPr lang="en-US" dirty="0"/>
              <a:t>Slightly uncanny in emotional subtlety.</a:t>
            </a:r>
          </a:p>
        </p:txBody>
      </p:sp>
    </p:spTree>
    <p:extLst>
      <p:ext uri="{BB962C8B-B14F-4D97-AF65-F5344CB8AC3E}">
        <p14:creationId xmlns:p14="http://schemas.microsoft.com/office/powerpoint/2010/main" val="35886674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9EFE2-B09E-2E89-4AAD-25353A487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2020s</a:t>
            </a:r>
            <a:br>
              <a:rPr lang="en-US" dirty="0"/>
            </a:br>
            <a:r>
              <a:rPr lang="en-US" dirty="0"/>
              <a:t>Modern AI-Driven Speech Synthesis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478AE-6E1D-5970-7FBB-615AA2E28D5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2020-2021: Multilingual &amp; Expressive TTS</a:t>
            </a:r>
          </a:p>
          <a:p>
            <a:pPr lvl="1"/>
            <a:r>
              <a:rPr lang="en-US" dirty="0"/>
              <a:t>Models like VALL-E and Meta’s </a:t>
            </a:r>
            <a:r>
              <a:rPr lang="en-US" dirty="0" err="1"/>
              <a:t>AudioLM</a:t>
            </a:r>
            <a:r>
              <a:rPr lang="en-US" dirty="0"/>
              <a:t> could synthesize speech in multiple languages with expressive prosody.</a:t>
            </a:r>
          </a:p>
          <a:p>
            <a:r>
              <a:rPr lang="en-US" dirty="0"/>
              <a:t>2022-2023: Generative AI and Chatbots with Speech</a:t>
            </a:r>
          </a:p>
          <a:p>
            <a:pPr lvl="1"/>
            <a:r>
              <a:rPr lang="en-US" dirty="0"/>
              <a:t>AI systems like OpenAI’s GPT + TTS integrations, </a:t>
            </a:r>
            <a:r>
              <a:rPr lang="en-US" dirty="0" err="1"/>
              <a:t>ElevenLabs</a:t>
            </a:r>
            <a:r>
              <a:rPr lang="en-US" dirty="0"/>
              <a:t>, and Murf.ai allow real-time speech generation with lifelike voices and customizable styles.</a:t>
            </a:r>
          </a:p>
          <a:p>
            <a:r>
              <a:rPr lang="en-US" dirty="0"/>
              <a:t>2024-2025: Diffusion-Based Audio Synthesis</a:t>
            </a:r>
          </a:p>
          <a:p>
            <a:pPr lvl="1"/>
            <a:r>
              <a:rPr lang="en-US" dirty="0"/>
              <a:t>Recent AI research uses diffusion models for highly realistic, expressive, and controllable voice generation.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ECD4F3-FB69-2E47-802A-4BF8E03F020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Strengths</a:t>
            </a:r>
          </a:p>
          <a:p>
            <a:pPr lvl="1"/>
            <a:r>
              <a:rPr lang="en-US" dirty="0"/>
              <a:t>Extremely realistic and expressive, even for very short input samples.</a:t>
            </a:r>
          </a:p>
          <a:p>
            <a:pPr lvl="1"/>
            <a:r>
              <a:rPr lang="en-US" dirty="0"/>
              <a:t>Can mimic accents, emotions, and individual speaker styles.</a:t>
            </a:r>
          </a:p>
          <a:p>
            <a:pPr lvl="1"/>
            <a:r>
              <a:rPr lang="en-US" dirty="0"/>
              <a:t>Supports multilingual output and dynamic style adaptation.</a:t>
            </a:r>
          </a:p>
          <a:p>
            <a:pPr lvl="1"/>
            <a:r>
              <a:rPr lang="en-US" dirty="0"/>
              <a:t>Capable of real-time generation for conversational AI.</a:t>
            </a:r>
          </a:p>
          <a:p>
            <a:r>
              <a:rPr lang="en-US" dirty="0"/>
              <a:t>Weaknesses</a:t>
            </a:r>
          </a:p>
          <a:p>
            <a:pPr lvl="1"/>
            <a:r>
              <a:rPr lang="en-US" dirty="0"/>
              <a:t>Requires large training datasets and computational power.</a:t>
            </a:r>
          </a:p>
          <a:p>
            <a:pPr lvl="1"/>
            <a:r>
              <a:rPr lang="en-US" dirty="0"/>
              <a:t>Potential ethical concerns (voice cloning, deepfakes).</a:t>
            </a:r>
          </a:p>
          <a:p>
            <a:pPr lvl="1"/>
            <a:r>
              <a:rPr lang="en-US" dirty="0"/>
              <a:t>Occasional subtle glitches in rare or out-of-distribution speech contexts.</a:t>
            </a:r>
          </a:p>
          <a:p>
            <a:pPr lvl="1"/>
            <a:r>
              <a:rPr lang="en-US" dirty="0"/>
              <a:t>“Uncanny valley” effect and negative consumer sentiment.</a:t>
            </a:r>
          </a:p>
        </p:txBody>
      </p:sp>
    </p:spTree>
    <p:extLst>
      <p:ext uri="{BB962C8B-B14F-4D97-AF65-F5344CB8AC3E}">
        <p14:creationId xmlns:p14="http://schemas.microsoft.com/office/powerpoint/2010/main" val="24913605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20407-A0EC-2F4C-601F-CC588CFDA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Prosody in natural speech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12E8B-BC35-024B-1ACF-5D92910AE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Reflects organization and </a:t>
            </a:r>
            <a:r>
              <a:rPr lang="en-US" u="sng" dirty="0"/>
              <a:t>planning</a:t>
            </a:r>
          </a:p>
          <a:p>
            <a:r>
              <a:rPr lang="en-US" dirty="0"/>
              <a:t>Intrinsic prosody</a:t>
            </a:r>
          </a:p>
          <a:p>
            <a:pPr lvl="1"/>
            <a:r>
              <a:rPr lang="en-US" dirty="0"/>
              <a:t>Phoneme attributes (duration)</a:t>
            </a:r>
          </a:p>
          <a:p>
            <a:pPr lvl="1"/>
            <a:r>
              <a:rPr lang="en-US" dirty="0"/>
              <a:t>Syllable structure</a:t>
            </a:r>
          </a:p>
          <a:p>
            <a:pPr lvl="1"/>
            <a:r>
              <a:rPr lang="en-US" dirty="0"/>
              <a:t>Inherent word stress</a:t>
            </a:r>
          </a:p>
          <a:p>
            <a:pPr lvl="1"/>
            <a:r>
              <a:rPr lang="en-US" dirty="0"/>
              <a:t>Grammatical constructs</a:t>
            </a:r>
          </a:p>
          <a:p>
            <a:pPr lvl="2"/>
            <a:r>
              <a:rPr lang="en-US" dirty="0"/>
              <a:t>Phrases</a:t>
            </a:r>
          </a:p>
          <a:p>
            <a:pPr lvl="2"/>
            <a:r>
              <a:rPr lang="en-US" dirty="0"/>
              <a:t>Constituents</a:t>
            </a:r>
          </a:p>
          <a:p>
            <a:pPr lvl="2"/>
            <a:r>
              <a:rPr lang="en-US" dirty="0"/>
              <a:t>Embedding</a:t>
            </a:r>
          </a:p>
          <a:p>
            <a:r>
              <a:rPr lang="en-US" dirty="0"/>
              <a:t>Extrinsic prosody</a:t>
            </a:r>
          </a:p>
          <a:p>
            <a:pPr lvl="1"/>
            <a:r>
              <a:rPr lang="en-US" dirty="0"/>
              <a:t>Emphasis</a:t>
            </a:r>
          </a:p>
          <a:p>
            <a:pPr lvl="1"/>
            <a:r>
              <a:rPr lang="en-US" dirty="0"/>
              <a:t>Pragmatics</a:t>
            </a:r>
          </a:p>
          <a:p>
            <a:pPr lvl="1"/>
            <a:r>
              <a:rPr lang="en-US" dirty="0"/>
              <a:t>Paralinguistic communication</a:t>
            </a:r>
          </a:p>
          <a:p>
            <a:pPr lvl="1"/>
            <a:r>
              <a:rPr lang="en-US" dirty="0"/>
              <a:t>Emotional affect</a:t>
            </a:r>
          </a:p>
          <a:p>
            <a:pPr lvl="1"/>
            <a:r>
              <a:rPr lang="en-US" dirty="0"/>
              <a:t>Execution (hesitation, backspacing, rephrasing)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3071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F2507-08C6-2141-F6FF-327C5CB80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Prosody in synthesized speech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F2AF5-7E4F-535C-C985-00FB6E3A04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Typically an afterthought</a:t>
            </a:r>
          </a:p>
          <a:p>
            <a:r>
              <a:rPr lang="en-US" dirty="0"/>
              <a:t>Rule-based prosody</a:t>
            </a:r>
          </a:p>
          <a:p>
            <a:pPr lvl="1"/>
            <a:r>
              <a:rPr lang="en-US" dirty="0"/>
              <a:t>Manual coding for pitch, duration, and intensity</a:t>
            </a:r>
          </a:p>
          <a:p>
            <a:pPr lvl="1"/>
            <a:r>
              <a:rPr lang="en-US" dirty="0"/>
              <a:t>Predictable, but difficult to scale</a:t>
            </a:r>
          </a:p>
          <a:p>
            <a:r>
              <a:rPr lang="en-US" dirty="0"/>
              <a:t>Modification post concatenative synthesis</a:t>
            </a:r>
          </a:p>
          <a:p>
            <a:pPr lvl="1"/>
            <a:r>
              <a:rPr lang="en-US" dirty="0"/>
              <a:t>Apply pitch scaling or duration adjustment after synthesis of “flat” concatenated structure</a:t>
            </a:r>
          </a:p>
          <a:p>
            <a:pPr lvl="1"/>
            <a:r>
              <a:rPr lang="en-US" dirty="0"/>
              <a:t>Limited by recorded units and can generate mismatches</a:t>
            </a:r>
          </a:p>
          <a:p>
            <a:r>
              <a:rPr lang="en-US" dirty="0"/>
              <a:t>Neural network based TTS</a:t>
            </a:r>
          </a:p>
          <a:p>
            <a:pPr lvl="1"/>
            <a:r>
              <a:rPr lang="en-US" dirty="0"/>
              <a:t>Predict mel spectrograms to generate more natural prosody</a:t>
            </a:r>
          </a:p>
          <a:p>
            <a:pPr lvl="1"/>
            <a:r>
              <a:rPr lang="en-US" dirty="0"/>
              <a:t>Computationally intensive (may not be suitable for mobile devices)</a:t>
            </a:r>
          </a:p>
        </p:txBody>
      </p:sp>
    </p:spTree>
    <p:extLst>
      <p:ext uri="{BB962C8B-B14F-4D97-AF65-F5344CB8AC3E}">
        <p14:creationId xmlns:p14="http://schemas.microsoft.com/office/powerpoint/2010/main" val="2984805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C2357-2B77-596C-5825-033706106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Introduction and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ABADD9-4CA5-EE69-9153-8C73C07B3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latin typeface="Calibri"/>
              </a:defRPr>
            </a:pPr>
            <a:r>
              <a:rPr lang="en-US" dirty="0"/>
              <a:t>Speech simulation and animated communication have evolved rapidly over the last decades.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Artificially generated speech and facial animation are increasingly integrated into social interaction, clinical applications, and entertainment.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Advances in AI and digital processing have made speech-driven animation more realistic and accessible.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38169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AB340-AAFF-2CA6-8D18-9263BA124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we do about it?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719062-D6DE-BDD6-D239-C66C2C8A15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51436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9E137-2A24-CF0A-CEA6-BCC324252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Education and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E53B6-0735-F863-1E95-BFB91F982B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Awareness and media-literacy programs</a:t>
            </a:r>
          </a:p>
          <a:p>
            <a:pPr lvl="1"/>
            <a:r>
              <a:rPr lang="en-US" dirty="0"/>
              <a:t>Promote deepfake awareness in consumers</a:t>
            </a:r>
          </a:p>
          <a:p>
            <a:pPr lvl="1"/>
            <a:r>
              <a:rPr lang="en-US" dirty="0"/>
              <a:t>Strengthen critical listening skills</a:t>
            </a:r>
          </a:p>
          <a:p>
            <a:pPr lvl="2"/>
            <a:r>
              <a:rPr lang="en-US" dirty="0"/>
              <a:t>Unusual prosody</a:t>
            </a:r>
          </a:p>
          <a:p>
            <a:pPr lvl="2"/>
            <a:r>
              <a:rPr lang="en-US" dirty="0"/>
              <a:t>Unnatural intonations</a:t>
            </a:r>
          </a:p>
          <a:p>
            <a:pPr lvl="2"/>
            <a:r>
              <a:rPr lang="en-US" dirty="0"/>
              <a:t>Contextual verification (sources, identity, motive)</a:t>
            </a:r>
          </a:p>
          <a:p>
            <a:pPr lvl="1"/>
            <a:r>
              <a:rPr lang="en-US" dirty="0"/>
              <a:t>Examples</a:t>
            </a:r>
          </a:p>
          <a:p>
            <a:pPr lvl="2"/>
            <a:r>
              <a:rPr lang="en-US" dirty="0"/>
              <a:t>News Literacy Project</a:t>
            </a:r>
          </a:p>
          <a:p>
            <a:pPr lvl="2"/>
            <a:r>
              <a:rPr lang="en-US" dirty="0"/>
              <a:t>MIT Media Lab</a:t>
            </a:r>
          </a:p>
          <a:p>
            <a:pPr lvl="2"/>
            <a:r>
              <a:rPr lang="en-US" dirty="0"/>
              <a:t>Online courses on digital forensics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40932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94D9E-6027-0CDD-35E4-414C2EEA6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Technological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58D7C-C488-3605-F3D4-0943D0FD63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Downloadable software</a:t>
            </a:r>
          </a:p>
          <a:p>
            <a:pPr lvl="1"/>
            <a:r>
              <a:rPr lang="en-US" dirty="0"/>
              <a:t>Download tool to desktop computer</a:t>
            </a:r>
          </a:p>
          <a:p>
            <a:pPr lvl="1"/>
            <a:r>
              <a:rPr lang="en-US" dirty="0"/>
              <a:t>Open target file and view output</a:t>
            </a:r>
          </a:p>
          <a:p>
            <a:pPr lvl="1"/>
            <a:r>
              <a:rPr lang="en-US" dirty="0"/>
              <a:t>Examples</a:t>
            </a:r>
          </a:p>
          <a:p>
            <a:pPr lvl="2"/>
            <a:r>
              <a:rPr lang="en-US" dirty="0"/>
              <a:t>Microsoft Video Authenticator</a:t>
            </a:r>
          </a:p>
          <a:p>
            <a:pPr lvl="2"/>
            <a:r>
              <a:rPr lang="en-US" dirty="0" err="1"/>
              <a:t>iZotope</a:t>
            </a:r>
            <a:r>
              <a:rPr lang="en-US" dirty="0"/>
              <a:t> RX</a:t>
            </a:r>
          </a:p>
          <a:p>
            <a:r>
              <a:rPr lang="en-US" dirty="0"/>
              <a:t>Online platforms / apps</a:t>
            </a:r>
          </a:p>
          <a:p>
            <a:pPr lvl="1"/>
            <a:r>
              <a:rPr lang="en-US" dirty="0"/>
              <a:t>Upload target file or link</a:t>
            </a:r>
          </a:p>
          <a:p>
            <a:pPr lvl="1"/>
            <a:r>
              <a:rPr lang="en-US" dirty="0"/>
              <a:t>Receive report on authenticity or reasons behind deepfake classification</a:t>
            </a:r>
          </a:p>
          <a:p>
            <a:pPr lvl="1"/>
            <a:r>
              <a:rPr lang="en-US" dirty="0"/>
              <a:t>Examples</a:t>
            </a:r>
          </a:p>
          <a:p>
            <a:pPr lvl="2"/>
            <a:r>
              <a:rPr lang="en-US" dirty="0"/>
              <a:t>resemble.ai</a:t>
            </a:r>
          </a:p>
          <a:p>
            <a:pPr lvl="2"/>
            <a:r>
              <a:rPr lang="en-US" dirty="0"/>
              <a:t>Pindrop Pulse</a:t>
            </a:r>
          </a:p>
        </p:txBody>
      </p:sp>
    </p:spTree>
    <p:extLst>
      <p:ext uri="{BB962C8B-B14F-4D97-AF65-F5344CB8AC3E}">
        <p14:creationId xmlns:p14="http://schemas.microsoft.com/office/powerpoint/2010/main" val="396572572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EF281-71EB-4F44-201D-8AA0CD97E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Audio deepfake detection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CE03F-7F92-807C-66E6-4D26056655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Spectral analysis</a:t>
            </a:r>
          </a:p>
          <a:p>
            <a:r>
              <a:rPr lang="en-US" dirty="0"/>
              <a:t>Phase and temporal analysis</a:t>
            </a:r>
          </a:p>
          <a:p>
            <a:r>
              <a:rPr lang="en-US" dirty="0"/>
              <a:t>Statistical and Noise-Based Features</a:t>
            </a:r>
          </a:p>
          <a:p>
            <a:r>
              <a:rPr lang="en-US" dirty="0"/>
              <a:t>Phase-Coherence and Harmonic Structure</a:t>
            </a:r>
          </a:p>
          <a:p>
            <a:r>
              <a:rPr lang="en-US" dirty="0"/>
              <a:t>Prosody and Pitch Contour Analysis</a:t>
            </a:r>
          </a:p>
          <a:p>
            <a:r>
              <a:rPr lang="en-US" dirty="0"/>
              <a:t>Vocoder / Synthesis Artifact Detection</a:t>
            </a:r>
          </a:p>
          <a:p>
            <a:r>
              <a:rPr lang="en-US" dirty="0"/>
              <a:t>Cross-Domain or Multi-Representation Analysis</a:t>
            </a:r>
          </a:p>
          <a:p>
            <a:r>
              <a:rPr lang="en-US" dirty="0"/>
              <a:t>Transmission and Compression Artifacts</a:t>
            </a:r>
          </a:p>
        </p:txBody>
      </p:sp>
    </p:spTree>
    <p:extLst>
      <p:ext uri="{BB962C8B-B14F-4D97-AF65-F5344CB8AC3E}">
        <p14:creationId xmlns:p14="http://schemas.microsoft.com/office/powerpoint/2010/main" val="296205531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ED076-5EB0-0A43-4EA0-19FAC8D85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Spectral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37AD7-4DBE-FAFB-C431-B0A943864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Examination of the frequency content of the signal to detect unusual patterns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Spectrogram irregularities: Deepfake voices sometimes produce unnatural spectral envelopes or harmonic structures.</a:t>
            </a:r>
          </a:p>
          <a:p>
            <a:pPr lvl="1"/>
            <a:r>
              <a:rPr lang="en-US" dirty="0"/>
              <a:t>Formant inconsistencies: Human voices have consistent formant transitions; deepfakes can have abrupt or unrealistic shifts.</a:t>
            </a:r>
          </a:p>
          <a:p>
            <a:pPr lvl="1"/>
            <a:r>
              <a:rPr lang="en-US" dirty="0"/>
              <a:t>Mel-Frequency Cepstral Coefficients (MFCCs): These summarize spectral shapes and are commonly used as features for deepfake classification.</a:t>
            </a:r>
          </a:p>
          <a:p>
            <a:pPr lvl="1"/>
            <a:r>
              <a:rPr lang="en-US" dirty="0"/>
              <a:t>Linear Predictive Coding (LPC) Residuals: LPC captures vocal tract characteristics. Deepfakes may leave abnormal residual patterns.</a:t>
            </a:r>
          </a:p>
        </p:txBody>
      </p:sp>
    </p:spTree>
    <p:extLst>
      <p:ext uri="{BB962C8B-B14F-4D97-AF65-F5344CB8AC3E}">
        <p14:creationId xmlns:p14="http://schemas.microsoft.com/office/powerpoint/2010/main" val="345689191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0D650-6658-CFD0-80CA-7594E786B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spectrogram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5D70B80A-4CF1-51C7-F562-8AB5AE964F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1833563"/>
            <a:ext cx="6134100" cy="3190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763030C-CDAF-55BD-402A-6A6199F38DFA}"/>
              </a:ext>
            </a:extLst>
          </p:cNvPr>
          <p:cNvSpPr txBox="1"/>
          <p:nvPr/>
        </p:nvSpPr>
        <p:spPr>
          <a:xfrm>
            <a:off x="1676400" y="6488668"/>
            <a:ext cx="10515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b="1" dirty="0"/>
              <a:t>Image: </a:t>
            </a:r>
            <a:r>
              <a:rPr lang="en-US" dirty="0" err="1"/>
              <a:t>Aquegg</a:t>
            </a:r>
            <a:r>
              <a:rPr lang="en-US" dirty="0"/>
              <a:t>, Public Domain, https://commons.wikimedia.org/w/index.php?curid=5544473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D21B5F-D534-6452-0C23-D744BA3286EE}"/>
              </a:ext>
            </a:extLst>
          </p:cNvPr>
          <p:cNvSpPr txBox="1"/>
          <p:nvPr/>
        </p:nvSpPr>
        <p:spPr>
          <a:xfrm>
            <a:off x="5006791" y="5167313"/>
            <a:ext cx="2178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“nineteenth century”</a:t>
            </a:r>
          </a:p>
        </p:txBody>
      </p:sp>
    </p:spTree>
    <p:extLst>
      <p:ext uri="{BB962C8B-B14F-4D97-AF65-F5344CB8AC3E}">
        <p14:creationId xmlns:p14="http://schemas.microsoft.com/office/powerpoint/2010/main" val="423071118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FF2E7-82A5-BA14-44B0-FA8E3FA5B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and temporal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A88DC-5758-8453-443B-907152D28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Humans produce speech with natural phase and temporal relationships; deepfakes often fail to fully reproduce these subtleties.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Group delay and instantaneous frequency: Synthetic voices may have phase anomalies detectable in the group delay domain.</a:t>
            </a:r>
          </a:p>
          <a:p>
            <a:pPr lvl="1"/>
            <a:r>
              <a:rPr lang="en-US" dirty="0"/>
              <a:t>Temporal jitter and micro-timing: Subtle timing variations in real speech (like micro-pauses, pitch modulation) may be missing or too regular in fakes.</a:t>
            </a:r>
          </a:p>
          <a:p>
            <a:pPr lvl="1"/>
            <a:r>
              <a:rPr lang="en-US" dirty="0"/>
              <a:t>Waveform fine structure analysis: Tiny inconsistencies in waveform shapes, especially in plosives or fricatives, can signal synthetic origin.</a:t>
            </a:r>
          </a:p>
        </p:txBody>
      </p:sp>
    </p:spTree>
    <p:extLst>
      <p:ext uri="{BB962C8B-B14F-4D97-AF65-F5344CB8AC3E}">
        <p14:creationId xmlns:p14="http://schemas.microsoft.com/office/powerpoint/2010/main" val="240609884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74261-B140-D3FD-D953-8DF059320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Statistical and Noise-Based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ABEAF-F787-200D-EFAE-DC7710DC7D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Real audio contains natural noise, channel artifacts, and stochastic variation that are hard to perfectly model.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Spectral flatness / entropy: Deepfake audio may be overly smooth, lacking natural variability.</a:t>
            </a:r>
          </a:p>
          <a:p>
            <a:pPr lvl="1"/>
            <a:r>
              <a:rPr lang="en-US" dirty="0"/>
              <a:t>Noise floor characteristics: Real recordings often have microphone/environment noise; deepfakes may have uniform low-level noise or none at all.</a:t>
            </a:r>
          </a:p>
          <a:p>
            <a:pPr lvl="1"/>
            <a:r>
              <a:rPr lang="en-US" dirty="0"/>
              <a:t>Higher-order statistics: Skewness, kurtosis, and cross-band correlations can reveal synthetic generation patterns.</a:t>
            </a:r>
          </a:p>
        </p:txBody>
      </p:sp>
    </p:spTree>
    <p:extLst>
      <p:ext uri="{BB962C8B-B14F-4D97-AF65-F5344CB8AC3E}">
        <p14:creationId xmlns:p14="http://schemas.microsoft.com/office/powerpoint/2010/main" val="262809669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3C90C-C2E2-8FD8-21AF-B9B069EFA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Phase-Coherence and Harmonic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61C10-D73A-FE63-4740-99341638E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Natural speech harmonics are phase-coherent; synthetic voices often introduce subtle inconsistencies.</a:t>
            </a:r>
          </a:p>
          <a:p>
            <a:pPr lvl="1"/>
            <a:r>
              <a:rPr lang="en-US" dirty="0"/>
              <a:t>Phase coherence: Integer multiples of the fundamental frequency follow natural patterns due to the physics of vocal fold vibration.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Harmonic-to-noise ratio (HNR) analysis: Measures periodicity vs. noise; deepfakes may have unnaturally clean harmonics.</a:t>
            </a:r>
          </a:p>
          <a:p>
            <a:pPr lvl="1"/>
            <a:r>
              <a:rPr lang="en-US" dirty="0"/>
              <a:t>Inter-harmonic phase relationships: Deviations can indicate synthesis artifacts.</a:t>
            </a:r>
          </a:p>
          <a:p>
            <a:pPr lvl="1"/>
            <a:r>
              <a:rPr lang="en-US" dirty="0"/>
              <a:t>STFT overlay: Color coding of phase over a short-time Fourier transform spectrogram can reveal sudden jumps in artificial speech</a:t>
            </a:r>
          </a:p>
        </p:txBody>
      </p:sp>
    </p:spTree>
    <p:extLst>
      <p:ext uri="{BB962C8B-B14F-4D97-AF65-F5344CB8AC3E}">
        <p14:creationId xmlns:p14="http://schemas.microsoft.com/office/powerpoint/2010/main" val="233593208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5C8F2-A0C0-4EF1-F507-6EC33497B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Prosody and Pitch Contour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AF156-7E0B-1A43-8633-296026470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Real human speech has natural variation in pitch, intensity, and duration. Artificial speech has unnatural or less-natural variation in these dimensions.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Pitch jitter &amp; shimmer: Variations in frequency and amplitude can expose artificial regularity.</a:t>
            </a:r>
          </a:p>
          <a:p>
            <a:pPr lvl="1"/>
            <a:r>
              <a:rPr lang="en-US" dirty="0"/>
              <a:t>Intonation contour consistency: Deepfakes may produce flattened or mechanically regular prosody.</a:t>
            </a:r>
          </a:p>
          <a:p>
            <a:pPr lvl="1"/>
            <a:r>
              <a:rPr lang="en-US" dirty="0"/>
              <a:t>Speech rate anomalies: Uniform syllable durations can indicate synthetic timing.</a:t>
            </a:r>
          </a:p>
        </p:txBody>
      </p:sp>
    </p:spTree>
    <p:extLst>
      <p:ext uri="{BB962C8B-B14F-4D97-AF65-F5344CB8AC3E}">
        <p14:creationId xmlns:p14="http://schemas.microsoft.com/office/powerpoint/2010/main" val="1937683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22919-6214-EBB0-5F92-ECF1DC6C3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Historical Background of Animation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DE1829-AFDD-925F-08F2-DAB016E093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latin typeface="Calibri"/>
              </a:defRPr>
            </a:pPr>
            <a:r>
              <a:rPr lang="en-US" dirty="0"/>
              <a:t>Animation has long been used in movies and entertainment.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Early animation relied on manual synchronization of lip movements with speech.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Modern animation increasingly uses automated speech-driven facial rendering.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Speech animation now appears in movies, games, education, and healthcare.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41452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85160-510F-4604-3646-F3EF3C52D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jitter and shimmer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BAC02115-E043-8456-59DF-B0C29FABFF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752600"/>
            <a:ext cx="7620000" cy="4033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B7CF709-F3E1-CE34-3D63-6B4AF0C41EB3}"/>
              </a:ext>
            </a:extLst>
          </p:cNvPr>
          <p:cNvSpPr txBox="1"/>
          <p:nvPr/>
        </p:nvSpPr>
        <p:spPr>
          <a:xfrm>
            <a:off x="1676400" y="6488668"/>
            <a:ext cx="10515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b="1" dirty="0"/>
              <a:t>Image: </a:t>
            </a:r>
            <a:r>
              <a:rPr lang="en-US" dirty="0"/>
              <a:t>Tom Bäckström (https://wiki.aalto.fi/spaces/ITSP/pages/203118974/Jitter+and+shimmer) </a:t>
            </a:r>
          </a:p>
        </p:txBody>
      </p:sp>
    </p:spTree>
    <p:extLst>
      <p:ext uri="{BB962C8B-B14F-4D97-AF65-F5344CB8AC3E}">
        <p14:creationId xmlns:p14="http://schemas.microsoft.com/office/powerpoint/2010/main" val="224949309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1F926-240C-CE05-417B-F5940CEEF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Vocoder / Synthesis Artifact Detection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0A77BC-CBCC-920B-AF69-5065EE9E9B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neural TTS or voice conversion systems use vocoders, which leave distinct fingerprints.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Envelope distortion: Vocoders may smooth or slightly distort the spectral envelope.</a:t>
            </a:r>
          </a:p>
          <a:p>
            <a:pPr lvl="1"/>
            <a:r>
              <a:rPr lang="en-US" dirty="0"/>
              <a:t>Glottal source modeling artifacts: Inaccurate modeling of glottal pulses produces subtle waveform irregularities.</a:t>
            </a:r>
          </a:p>
          <a:p>
            <a:pPr lvl="1"/>
            <a:r>
              <a:rPr lang="en-US" dirty="0"/>
              <a:t>Phase vocoder artifacts: Minor detuning or phase misalignment detectable in short-time Fourier analysis.</a:t>
            </a:r>
          </a:p>
        </p:txBody>
      </p:sp>
    </p:spTree>
    <p:extLst>
      <p:ext uri="{BB962C8B-B14F-4D97-AF65-F5344CB8AC3E}">
        <p14:creationId xmlns:p14="http://schemas.microsoft.com/office/powerpoint/2010/main" val="160743445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3830-992F-8A46-E658-070AE46B6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Cross-Domain or Multi-Representation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A18A2-C845-88C4-2876-C1DE942E9F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Combining multiple representations of the same signal increases detection reliability.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Time-frequency fusion: Waveform + spectrogram + MFCC features improve robustness.</a:t>
            </a:r>
          </a:p>
          <a:p>
            <a:pPr lvl="1"/>
            <a:r>
              <a:rPr lang="en-US" dirty="0"/>
              <a:t>Cepstral vs. waveform residuals: Comparing features from different domains can highlight synthesis artifacts.</a:t>
            </a:r>
          </a:p>
          <a:p>
            <a:pPr lvl="1"/>
            <a:r>
              <a:rPr lang="en-US" dirty="0"/>
              <a:t>Deep learning embeddings: Neural networks can learn subtle signal-processing-based inconsistencies that are hard to model manually.</a:t>
            </a:r>
          </a:p>
        </p:txBody>
      </p:sp>
    </p:spTree>
    <p:extLst>
      <p:ext uri="{BB962C8B-B14F-4D97-AF65-F5344CB8AC3E}">
        <p14:creationId xmlns:p14="http://schemas.microsoft.com/office/powerpoint/2010/main" val="142847820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85B19-2048-4473-FCB8-D14F71B56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Transmission and Compression Artifacts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6C08D-2F38-CA97-955F-CCA50589C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Audio recorded in the real world with physical equipment undergoes channel and encoding distortions that deepfakes may fail to emulate.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MP3/Opus compression patterns: Inconsistencies in quantization noise or block artifacts can signal synthetic content.</a:t>
            </a:r>
          </a:p>
          <a:p>
            <a:pPr lvl="1"/>
            <a:r>
              <a:rPr lang="en-US" dirty="0"/>
              <a:t>Room impulse response simulation: Lack of realistic reverberation or mismatched early/late reflections may expose deepfake or manipulated audio.</a:t>
            </a:r>
          </a:p>
        </p:txBody>
      </p:sp>
    </p:spTree>
    <p:extLst>
      <p:ext uri="{BB962C8B-B14F-4D97-AF65-F5344CB8AC3E}">
        <p14:creationId xmlns:p14="http://schemas.microsoft.com/office/powerpoint/2010/main" val="389829574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4C016-F100-C739-122E-EB7D2EFA2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compression artifacts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06925C2D-EF6D-1C1D-D3B1-01ACC94C1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7481" y="1675000"/>
            <a:ext cx="4828309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>
            <a:extLst>
              <a:ext uri="{FF2B5EF4-FFF2-40B4-BE49-F238E27FC236}">
                <a16:creationId xmlns:a16="http://schemas.microsoft.com/office/drawing/2014/main" id="{F02434D6-55B1-0A22-2338-66AB279FB8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0693" y="1659312"/>
            <a:ext cx="4828309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F0C9BEC-9A6D-AA1D-050C-AC54FDFCC8CB}"/>
              </a:ext>
            </a:extLst>
          </p:cNvPr>
          <p:cNvSpPr txBox="1"/>
          <p:nvPr/>
        </p:nvSpPr>
        <p:spPr>
          <a:xfrm>
            <a:off x="1632193" y="6492875"/>
            <a:ext cx="10555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Image: </a:t>
            </a:r>
            <a:r>
              <a:rPr lang="en-US" dirty="0" err="1"/>
              <a:t>peguerosdc</a:t>
            </a:r>
            <a:r>
              <a:rPr lang="en-US" dirty="0"/>
              <a:t> (https://dsp.stackexchange.com/questions/58816/how-to-interpret-these-mp3-spectrums)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9C258C-C0FE-6E66-E274-F382B61BB62D}"/>
              </a:ext>
            </a:extLst>
          </p:cNvPr>
          <p:cNvSpPr txBox="1"/>
          <p:nvPr/>
        </p:nvSpPr>
        <p:spPr>
          <a:xfrm>
            <a:off x="1147481" y="5410200"/>
            <a:ext cx="4828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“high quality” MP3 compression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9676BC-93EC-33F3-2A60-0DDA9918C60B}"/>
              </a:ext>
            </a:extLst>
          </p:cNvPr>
          <p:cNvSpPr txBox="1"/>
          <p:nvPr/>
        </p:nvSpPr>
        <p:spPr>
          <a:xfrm>
            <a:off x="6220692" y="5410200"/>
            <a:ext cx="4828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“low quality” MP3 compression</a:t>
            </a:r>
          </a:p>
        </p:txBody>
      </p:sp>
    </p:spTree>
    <p:extLst>
      <p:ext uri="{BB962C8B-B14F-4D97-AF65-F5344CB8AC3E}">
        <p14:creationId xmlns:p14="http://schemas.microsoft.com/office/powerpoint/2010/main" val="255856895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C4B77-612A-9150-AE08-B22F8265F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directions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E9BDB-9C95-EB18-2F96-F2633D24DB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Incorporation of multiple metrics in machine-learning approaches</a:t>
            </a:r>
          </a:p>
          <a:p>
            <a:pPr lvl="1"/>
            <a:r>
              <a:rPr lang="en-US" dirty="0"/>
              <a:t>Feature selection</a:t>
            </a:r>
          </a:p>
          <a:p>
            <a:pPr lvl="1"/>
            <a:r>
              <a:rPr lang="en-US" dirty="0"/>
              <a:t>Classification-tree approach to separate real speech vs. deepfakes</a:t>
            </a:r>
          </a:p>
          <a:p>
            <a:r>
              <a:rPr lang="en-US" dirty="0"/>
              <a:t>Expanded web apps and dashboards</a:t>
            </a:r>
          </a:p>
          <a:p>
            <a:pPr lvl="1"/>
            <a:r>
              <a:rPr lang="en-US" dirty="0"/>
              <a:t>Built-in app tutorials for new users unfamiliar with signal processing</a:t>
            </a:r>
          </a:p>
          <a:p>
            <a:r>
              <a:rPr lang="en-US" dirty="0"/>
              <a:t>Real-time deepfake detection</a:t>
            </a:r>
          </a:p>
          <a:p>
            <a:pPr lvl="1"/>
            <a:r>
              <a:rPr lang="en-US" dirty="0"/>
              <a:t>Stop malicious uploads to social media platforms</a:t>
            </a:r>
          </a:p>
          <a:p>
            <a:pPr lvl="1"/>
            <a:r>
              <a:rPr lang="en-US" dirty="0"/>
              <a:t>Verify human presenters and attendees</a:t>
            </a:r>
          </a:p>
        </p:txBody>
      </p:sp>
    </p:spTree>
    <p:extLst>
      <p:ext uri="{BB962C8B-B14F-4D97-AF65-F5344CB8AC3E}">
        <p14:creationId xmlns:p14="http://schemas.microsoft.com/office/powerpoint/2010/main" val="270885305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F46DF-ED36-718B-7EAB-DFE74101E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0591AE-3307-0FD1-D858-787F5FC74F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576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18CF6-685A-0963-678D-B7C14D995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Speech and Animation Synchronization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9AD09-F5E1-DDC7-0FEE-301B1D638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latin typeface="Calibri"/>
              </a:defRPr>
            </a:pPr>
            <a:r>
              <a:rPr lang="en-US" dirty="0"/>
              <a:t>One major challenge is synchronization delay between speech and facial movement.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Lip movements often fail to align naturally with speech timing.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Articulation details may not be visually represented accurately.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Prosody, rhythm, and emotional expression remain difficult to simulate convincingly.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035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FD201-8580-B239-477F-1E9B725F9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Social Media and Digital </a:t>
            </a:r>
            <a:r>
              <a:rPr lang="es-ES" dirty="0" err="1"/>
              <a:t>Manipulation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B279D-8EA6-CB49-BFB3-B966F1F0E5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latin typeface="Calibri"/>
              </a:defRPr>
            </a:pPr>
            <a:r>
              <a:rPr lang="en-US" dirty="0"/>
              <a:t>Visual alteration of still photographs is common in social media.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Cartoon filters and avatar systems allow altered self-representation.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Recent technologies animate still photographs in dynamic backgrounds.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Deepfake systems can alter both facial appearance and voice.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66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11003-7FB1-94DC-87ED-B8DAF3284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Good and Harmful Uses of Deep Simulation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BF724-F5F4-48B7-F3B8-523F9CC3B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latin typeface="Calibri"/>
              </a:defRPr>
            </a:pPr>
            <a:r>
              <a:rPr lang="en-US" dirty="0"/>
              <a:t>Deep speech and visual simulation can be used for beneficial or harmful purposes.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Potential misuse includes fraud, misinformation, and identity manipulation.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Positive uses include education, healthcare, rehabilitation, and communication support.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Ethical safeguards and disclosure policies are increasingly important.</a:t>
            </a:r>
          </a:p>
        </p:txBody>
      </p:sp>
    </p:spTree>
    <p:extLst>
      <p:ext uri="{BB962C8B-B14F-4D97-AF65-F5344CB8AC3E}">
        <p14:creationId xmlns:p14="http://schemas.microsoft.com/office/powerpoint/2010/main" val="3255016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75A15-2790-E5BF-DC22-265804305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Positive 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8D3A6-BB1B-E713-2570-9C54EA558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latin typeface="Calibri"/>
              </a:defRPr>
            </a:pPr>
            <a:r>
              <a:rPr lang="en-US" dirty="0"/>
              <a:t>Speech simulation is increasingly used in assistive and clinical technologies.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Examples include Siri and conversational AI systems.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Talking robots have been implemented in retirement homes in Belgium.</a:t>
            </a:r>
          </a:p>
          <a:p>
            <a:pPr>
              <a:defRPr sz="2200">
                <a:latin typeface="Calibri"/>
              </a:defRPr>
            </a:pPr>
            <a:r>
              <a:rPr lang="en-US" dirty="0"/>
              <a:t>Speech simulation may improve interaction and reduce social isolation.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31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147</TotalTime>
  <Words>3223</Words>
  <Application>Microsoft Office PowerPoint</Application>
  <PresentationFormat>Widescreen</PresentationFormat>
  <Paragraphs>403</Paragraphs>
  <Slides>56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0" baseType="lpstr">
      <vt:lpstr>Arial</vt:lpstr>
      <vt:lpstr>Calibri</vt:lpstr>
      <vt:lpstr>Calibri Light</vt:lpstr>
      <vt:lpstr>Office Theme</vt:lpstr>
      <vt:lpstr>Deepfake Detection Acoustic and prosodic characteristics of AI-generated speech</vt:lpstr>
      <vt:lpstr>Disclaimers</vt:lpstr>
      <vt:lpstr>Deep Speech Simulation, Animation, and Ethics</vt:lpstr>
      <vt:lpstr>General Introduction and Background</vt:lpstr>
      <vt:lpstr>Historical Background of Animation</vt:lpstr>
      <vt:lpstr>Speech and Animation Synchronization Challenges</vt:lpstr>
      <vt:lpstr>Social Media and Digital Manipulation</vt:lpstr>
      <vt:lpstr>Good and Harmful Uses of Deep Simulation</vt:lpstr>
      <vt:lpstr>Examples of Positive Applications</vt:lpstr>
      <vt:lpstr>Talking Robots and Companion Technology</vt:lpstr>
      <vt:lpstr>Clinical Applications</vt:lpstr>
      <vt:lpstr>Voice Restoration and AAC</vt:lpstr>
      <vt:lpstr>Speech After Death and Ethical Issues</vt:lpstr>
      <vt:lpstr>Need for Detection and Ethical Disclosure</vt:lpstr>
      <vt:lpstr>Boutsen (2004) Facial–Vocal Puppetry</vt:lpstr>
      <vt:lpstr>Study overview</vt:lpstr>
      <vt:lpstr>Rationale for Facial–Vocal Puppetry</vt:lpstr>
      <vt:lpstr>Experimental Design</vt:lpstr>
      <vt:lpstr>Script 1: Natural Conversational Context</vt:lpstr>
      <vt:lpstr>Script 2: Focused Stress Assignment</vt:lpstr>
      <vt:lpstr>Anticipated Outcomes and findings</vt:lpstr>
      <vt:lpstr>Future applications</vt:lpstr>
      <vt:lpstr>Conclusion</vt:lpstr>
      <vt:lpstr>Still, a digital divide exists</vt:lpstr>
      <vt:lpstr>What are deepfakes?</vt:lpstr>
      <vt:lpstr>Deepfakes</vt:lpstr>
      <vt:lpstr>Benign uses of deepfakes</vt:lpstr>
      <vt:lpstr>Malicious uses of deepfakes</vt:lpstr>
      <vt:lpstr>Characteristics of deepfakes</vt:lpstr>
      <vt:lpstr>How did we get here? A brief history of speech synthesis</vt:lpstr>
      <vt:lpstr>1950s-1960s Foundations and Early Experiments</vt:lpstr>
      <vt:lpstr>1960s-1970s Formant-Based Synthesis</vt:lpstr>
      <vt:lpstr>1980s Concatenative and Rule-Based Methods</vt:lpstr>
      <vt:lpstr>1990s Concatenative synthesis</vt:lpstr>
      <vt:lpstr>2000s-2010s Statistical and Machine Learning Approaches</vt:lpstr>
      <vt:lpstr>2010s Neural Network Revolution</vt:lpstr>
      <vt:lpstr>2020s Modern AI-Driven Speech Synthesis</vt:lpstr>
      <vt:lpstr>Prosody in natural speech</vt:lpstr>
      <vt:lpstr>Prosody in synthesized speech</vt:lpstr>
      <vt:lpstr>What can we do about it?</vt:lpstr>
      <vt:lpstr>Education and training</vt:lpstr>
      <vt:lpstr>Technological tools</vt:lpstr>
      <vt:lpstr>Audio deepfake detection</vt:lpstr>
      <vt:lpstr>Spectral Analysis</vt:lpstr>
      <vt:lpstr>Example spectrogram</vt:lpstr>
      <vt:lpstr>Phase and temporal analysis</vt:lpstr>
      <vt:lpstr>Statistical and Noise-Based Features</vt:lpstr>
      <vt:lpstr>Phase-Coherence and Harmonic Structure</vt:lpstr>
      <vt:lpstr>Prosody and Pitch Contour Analysis</vt:lpstr>
      <vt:lpstr>Example of jitter and shimmer</vt:lpstr>
      <vt:lpstr>Vocoder / Synthesis Artifact Detection</vt:lpstr>
      <vt:lpstr>Cross-Domain or Multi-Representation Analysis</vt:lpstr>
      <vt:lpstr>Transmission and Compression Artifacts</vt:lpstr>
      <vt:lpstr>Example compression artifacts</vt:lpstr>
      <vt:lpstr>Future directions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Justin Dvorak</dc:creator>
  <cp:lastModifiedBy>Frank Boutsen</cp:lastModifiedBy>
  <cp:revision>23</cp:revision>
  <dcterms:created xsi:type="dcterms:W3CDTF">2026-05-08T00:09:11Z</dcterms:created>
  <dcterms:modified xsi:type="dcterms:W3CDTF">2026-06-02T16:58:57Z</dcterms:modified>
</cp:coreProperties>
</file>